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76" r:id="rId3"/>
    <p:sldId id="277" r:id="rId4"/>
    <p:sldId id="262" r:id="rId5"/>
    <p:sldId id="263" r:id="rId6"/>
    <p:sldId id="257" r:id="rId7"/>
    <p:sldId id="258" r:id="rId8"/>
    <p:sldId id="259" r:id="rId9"/>
    <p:sldId id="284" r:id="rId10"/>
    <p:sldId id="264" r:id="rId11"/>
    <p:sldId id="260" r:id="rId12"/>
    <p:sldId id="265" r:id="rId13"/>
    <p:sldId id="261" r:id="rId14"/>
    <p:sldId id="267" r:id="rId15"/>
    <p:sldId id="285" r:id="rId16"/>
    <p:sldId id="278" r:id="rId17"/>
    <p:sldId id="286" r:id="rId18"/>
    <p:sldId id="288" r:id="rId19"/>
    <p:sldId id="287" r:id="rId20"/>
    <p:sldId id="289" r:id="rId21"/>
    <p:sldId id="279" r:id="rId22"/>
    <p:sldId id="282" r:id="rId23"/>
    <p:sldId id="290" r:id="rId24"/>
    <p:sldId id="291" r:id="rId25"/>
    <p:sldId id="269" r:id="rId26"/>
    <p:sldId id="270" r:id="rId27"/>
    <p:sldId id="271" r:id="rId28"/>
    <p:sldId id="281" r:id="rId29"/>
    <p:sldId id="283" r:id="rId30"/>
    <p:sldId id="280" r:id="rId31"/>
    <p:sldId id="272" r:id="rId32"/>
    <p:sldId id="273" r:id="rId33"/>
    <p:sldId id="274" r:id="rId34"/>
    <p:sldId id="2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1562" autoAdjust="0"/>
  </p:normalViewPr>
  <p:slideViewPr>
    <p:cSldViewPr snapToGrid="0">
      <p:cViewPr varScale="1">
        <p:scale>
          <a:sx n="68" d="100"/>
          <a:sy n="68"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1.wmf"/><Relationship Id="rId5" Type="http://schemas.openxmlformats.org/officeDocument/2006/relationships/image" Target="../media/image37.wmf"/><Relationship Id="rId4"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5" Type="http://schemas.openxmlformats.org/officeDocument/2006/relationships/image" Target="../media/image66.wmf"/><Relationship Id="rId4"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6F2FA-01F6-431D-9180-85151A934900}" type="datetimeFigureOut">
              <a:rPr lang="en-US" smtClean="0"/>
              <a:t>8/27/2019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2BF8F-6EC2-4334-8A4D-7B7907740420}" type="slidenum">
              <a:rPr lang="en-US" smtClean="0"/>
              <a:t>‹#›</a:t>
            </a:fld>
            <a:endParaRPr lang="en-US"/>
          </a:p>
        </p:txBody>
      </p:sp>
    </p:spTree>
    <p:extLst>
      <p:ext uri="{BB962C8B-B14F-4D97-AF65-F5344CB8AC3E}">
        <p14:creationId xmlns:p14="http://schemas.microsoft.com/office/powerpoint/2010/main" val="170598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eb.pa.msu.edu/courses/2000fall/PHY232/lectures/gausscond/simplegeom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hyperphysics.phy-astr.gsu.edu/hbase/oscda.html#c1"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hyperphysics.phy-astr.gsu.edu/hbase/shm2.html#c2" TargetMode="External"/><Relationship Id="rId5" Type="http://schemas.openxmlformats.org/officeDocument/2006/relationships/hyperlink" Target="http://hyperphysics.phy-astr.gsu.edu/hbase/oscda2.html#c2" TargetMode="External"/><Relationship Id="rId4" Type="http://schemas.openxmlformats.org/officeDocument/2006/relationships/hyperlink" Target="http://hyperphysics.phy-astr.gsu.edu/hbase/oscda2.html#c1"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space</a:t>
            </a:r>
            <a:r>
              <a:rPr lang="en-US" baseline="0" dirty="0" smtClean="0"/>
              <a:t> is actually a special space describing the motion of an object from the past to the possible future.</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2</a:t>
            </a:fld>
            <a:endParaRPr lang="en-US"/>
          </a:p>
        </p:txBody>
      </p:sp>
    </p:spTree>
    <p:extLst>
      <p:ext uri="{BB962C8B-B14F-4D97-AF65-F5344CB8AC3E}">
        <p14:creationId xmlns:p14="http://schemas.microsoft.com/office/powerpoint/2010/main" val="3998925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Note the number density refers an amount of particle in any volume.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The displacement</a:t>
            </a:r>
            <a:r>
              <a:rPr lang="en-US" sz="1200" baseline="0" dirty="0" smtClean="0">
                <a:latin typeface="Times New Roman" panose="02020603050405020304" pitchFamily="18" charset="0"/>
                <a:cs typeface="Times New Roman" panose="02020603050405020304" pitchFamily="18" charset="0"/>
              </a:rPr>
              <a:t> occurs to the electron because its mass is extremely smaller than the mass of an ion.</a:t>
            </a:r>
            <a:endParaRPr lang="en-US"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19</a:t>
            </a:fld>
            <a:endParaRPr lang="en-US"/>
          </a:p>
        </p:txBody>
      </p:sp>
    </p:spTree>
    <p:extLst>
      <p:ext uri="{BB962C8B-B14F-4D97-AF65-F5344CB8AC3E}">
        <p14:creationId xmlns:p14="http://schemas.microsoft.com/office/powerpoint/2010/main" val="350487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hlinkClick r:id="rId3"/>
              </a:rPr>
              <a:t>Information for</a:t>
            </a:r>
            <a:r>
              <a:rPr lang="en-US" u="sng" baseline="0" dirty="0" smtClean="0">
                <a:hlinkClick r:id="rId3"/>
              </a:rPr>
              <a:t> electric filed between two oppositely charged parallel plates can be found from</a:t>
            </a:r>
            <a:endParaRPr lang="en-US" u="sng" dirty="0" smtClean="0">
              <a:hlinkClick r:id="rId3"/>
            </a:endParaRPr>
          </a:p>
          <a:p>
            <a:r>
              <a:rPr lang="en-US" dirty="0" smtClean="0">
                <a:hlinkClick r:id="rId3"/>
              </a:rPr>
              <a:t>https://web.pa.msu.edu/courses/2000fall/PHY232/lectures/gausscond/simplegeoms.html</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20</a:t>
            </a:fld>
            <a:endParaRPr lang="en-US"/>
          </a:p>
        </p:txBody>
      </p:sp>
    </p:spTree>
    <p:extLst>
      <p:ext uri="{BB962C8B-B14F-4D97-AF65-F5344CB8AC3E}">
        <p14:creationId xmlns:p14="http://schemas.microsoft.com/office/powerpoint/2010/main" val="3008428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a:t>
            </a:r>
            <a:r>
              <a:rPr lang="en-US" dirty="0" smtClean="0"/>
              <a:t>/</a:t>
            </a:r>
            <a:r>
              <a:rPr lang="en-US" dirty="0" err="1" smtClean="0"/>
              <a:t>dt</a:t>
            </a:r>
            <a:r>
              <a:rPr lang="en-US" dirty="0" smtClean="0"/>
              <a:t> = the rate of energy loss</a:t>
            </a:r>
          </a:p>
          <a:p>
            <a:r>
              <a:rPr lang="en-US" dirty="0" smtClean="0"/>
              <a:t>The rate of energy of</a:t>
            </a:r>
            <a:r>
              <a:rPr lang="en-US" baseline="0" dirty="0" smtClean="0"/>
              <a:t> the damped harmonic oscillation becomes loss.</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21</a:t>
            </a:fld>
            <a:endParaRPr lang="en-US"/>
          </a:p>
        </p:txBody>
      </p:sp>
    </p:spTree>
    <p:extLst>
      <p:ext uri="{BB962C8B-B14F-4D97-AF65-F5344CB8AC3E}">
        <p14:creationId xmlns:p14="http://schemas.microsoft.com/office/powerpoint/2010/main" val="2328906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if the system</a:t>
            </a:r>
            <a:r>
              <a:rPr lang="en-US" baseline="0" dirty="0" smtClean="0"/>
              <a:t> damping coefficient C is less than the critical damping coefficient </a:t>
            </a:r>
            <a:r>
              <a:rPr lang="en-US" baseline="0" dirty="0" err="1" smtClean="0"/>
              <a:t>Ccr</a:t>
            </a:r>
            <a:r>
              <a:rPr lang="en-US" baseline="0" dirty="0" smtClean="0"/>
              <a:t>, the system oscillates before coming to rest.</a:t>
            </a:r>
          </a:p>
          <a:p>
            <a:r>
              <a:rPr lang="en-US" baseline="0" dirty="0" smtClean="0"/>
              <a:t>On the contrary, if the ratio is greater than 1, the system doesn’t oscillate and comes to rest quickly.</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22</a:t>
            </a:fld>
            <a:endParaRPr lang="en-US"/>
          </a:p>
        </p:txBody>
      </p:sp>
    </p:spTree>
    <p:extLst>
      <p:ext uri="{BB962C8B-B14F-4D97-AF65-F5344CB8AC3E}">
        <p14:creationId xmlns:p14="http://schemas.microsoft.com/office/powerpoint/2010/main" val="1811230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ค่าต่าง</a:t>
            </a:r>
            <a:r>
              <a:rPr lang="th-TH" baseline="0" dirty="0" smtClean="0"/>
              <a:t> ๆ ที่ใช้บรรยายพฤติกรรมของการสั่น</a:t>
            </a:r>
            <a:r>
              <a:rPr lang="en-US" baseline="0" dirty="0" smtClean="0"/>
              <a:t> </a:t>
            </a:r>
            <a:r>
              <a:rPr lang="th-TH" baseline="0" dirty="0" smtClean="0"/>
              <a:t>ไม่ว่าจะเป็น </a:t>
            </a:r>
            <a:r>
              <a:rPr lang="en-US" baseline="0" dirty="0" smtClean="0"/>
              <a:t>logarithm decrement  relaxation time </a:t>
            </a:r>
            <a:r>
              <a:rPr lang="th-TH" baseline="0" dirty="0" smtClean="0"/>
              <a:t>และ </a:t>
            </a:r>
            <a:r>
              <a:rPr lang="en-US" baseline="0" dirty="0" smtClean="0"/>
              <a:t>quality factor </a:t>
            </a:r>
            <a:r>
              <a:rPr lang="th-TH" baseline="0" dirty="0" smtClean="0"/>
              <a:t>หรือ </a:t>
            </a:r>
            <a:r>
              <a:rPr lang="en-US" baseline="0" dirty="0" smtClean="0"/>
              <a:t>Q value </a:t>
            </a:r>
            <a:r>
              <a:rPr lang="th-TH" baseline="0" dirty="0" smtClean="0"/>
              <a:t>สามารถนำมาหาค่า </a:t>
            </a:r>
            <a:r>
              <a:rPr lang="en-US" baseline="0" dirty="0" smtClean="0"/>
              <a:t>damping coefficient r </a:t>
            </a:r>
            <a:r>
              <a:rPr lang="th-TH" baseline="0" dirty="0" smtClean="0"/>
              <a:t>เนื่องจากเป็นค่าเดียวที่ปรากฏในระบบ </a:t>
            </a:r>
            <a:r>
              <a:rPr lang="en-US" baseline="0" dirty="0" smtClean="0"/>
              <a:t>(</a:t>
            </a:r>
            <a:r>
              <a:rPr lang="th-TH" baseline="0" dirty="0" smtClean="0"/>
              <a:t>นอกเหนือจาก ค่า มวล </a:t>
            </a:r>
            <a:r>
              <a:rPr lang="en-US" baseline="0" dirty="0" smtClean="0"/>
              <a:t>m </a:t>
            </a:r>
            <a:r>
              <a:rPr lang="th-TH" baseline="0" dirty="0" smtClean="0"/>
              <a:t>และ ค่า </a:t>
            </a:r>
            <a:r>
              <a:rPr lang="en-US" baseline="0" dirty="0" smtClean="0"/>
              <a:t>stiffness s </a:t>
            </a:r>
            <a:r>
              <a:rPr lang="th-TH" baseline="0" dirty="0" smtClean="0"/>
              <a:t>ที่สามารถวัดได้โดยตรง</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25</a:t>
            </a:fld>
            <a:endParaRPr lang="en-US"/>
          </a:p>
        </p:txBody>
      </p:sp>
    </p:spTree>
    <p:extLst>
      <p:ext uri="{BB962C8B-B14F-4D97-AF65-F5344CB8AC3E}">
        <p14:creationId xmlns:p14="http://schemas.microsoft.com/office/powerpoint/2010/main" val="233787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26</a:t>
            </a:fld>
            <a:endParaRPr lang="en-US"/>
          </a:p>
        </p:txBody>
      </p:sp>
    </p:spTree>
    <p:extLst>
      <p:ext uri="{BB962C8B-B14F-4D97-AF65-F5344CB8AC3E}">
        <p14:creationId xmlns:p14="http://schemas.microsoft.com/office/powerpoint/2010/main" val="663341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A0/A1 = A1/A2 =…=An-1/An = </a:t>
            </a:r>
            <a:r>
              <a:rPr lang="en-US" dirty="0" err="1" smtClean="0"/>
              <a:t>exp</a:t>
            </a:r>
            <a:r>
              <a:rPr lang="en-US" dirty="0" smtClean="0"/>
              <a:t> (r</a:t>
            </a:r>
            <a:r>
              <a:rPr lang="en-US" dirty="0" smtClean="0">
                <a:sym typeface="Symbol" panose="05050102010706020507" pitchFamily="18" charset="2"/>
              </a:rPr>
              <a:t>’/2m) = constant</a:t>
            </a:r>
          </a:p>
          <a:p>
            <a:r>
              <a:rPr lang="en-US" dirty="0" smtClean="0">
                <a:sym typeface="Symbol" panose="05050102010706020507" pitchFamily="18" charset="2"/>
              </a:rPr>
              <a:t>Logarithmic decrement</a:t>
            </a:r>
            <a:r>
              <a:rPr lang="en-US" baseline="0" dirty="0" smtClean="0">
                <a:sym typeface="Symbol" panose="05050102010706020507" pitchFamily="18" charset="2"/>
              </a:rPr>
              <a:t>  = </a:t>
            </a:r>
            <a:r>
              <a:rPr lang="en-US" dirty="0" smtClean="0"/>
              <a:t>r</a:t>
            </a:r>
            <a:r>
              <a:rPr lang="en-US" dirty="0" smtClean="0">
                <a:sym typeface="Symbol" panose="05050102010706020507" pitchFamily="18" charset="2"/>
              </a:rPr>
              <a:t>’/2m</a:t>
            </a:r>
          </a:p>
          <a:p>
            <a:r>
              <a:rPr lang="en-US" dirty="0" smtClean="0">
                <a:sym typeface="Symbol" panose="05050102010706020507" pitchFamily="18" charset="2"/>
              </a:rPr>
              <a:t>Logarithmic decrement is the natural logarithm</a:t>
            </a:r>
            <a:r>
              <a:rPr lang="en-US" baseline="0" dirty="0" smtClean="0">
                <a:sym typeface="Symbol" panose="05050102010706020507" pitchFamily="18" charset="2"/>
              </a:rPr>
              <a:t> of the ratio of two successive amplitudes that are separate by a period ’; the larger amplitude being the numerator.</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27</a:t>
            </a:fld>
            <a:endParaRPr lang="en-US"/>
          </a:p>
        </p:txBody>
      </p:sp>
    </p:spTree>
    <p:extLst>
      <p:ext uri="{BB962C8B-B14F-4D97-AF65-F5344CB8AC3E}">
        <p14:creationId xmlns:p14="http://schemas.microsoft.com/office/powerpoint/2010/main" val="1215235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https://www.chegg.com/homework-help/questions-and-answers/damping-ratio-problem-1-logarithmic-decrement-defined-terms-ratio-two-sequential-maxima-t--q26849775</a:t>
            </a:r>
          </a:p>
          <a:p>
            <a:r>
              <a:rPr lang="en-US" dirty="0" smtClean="0"/>
              <a:t>Once the damping ratio</a:t>
            </a:r>
            <a:r>
              <a:rPr lang="en-US" baseline="0" dirty="0" smtClean="0"/>
              <a:t> is known, the damping coefficient of the system can be determined.</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29</a:t>
            </a:fld>
            <a:endParaRPr lang="en-US"/>
          </a:p>
        </p:txBody>
      </p:sp>
    </p:spTree>
    <p:extLst>
      <p:ext uri="{BB962C8B-B14F-4D97-AF65-F5344CB8AC3E}">
        <p14:creationId xmlns:p14="http://schemas.microsoft.com/office/powerpoint/2010/main" val="2957956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energy is proportional to</a:t>
            </a:r>
            <a:r>
              <a:rPr lang="en-US" baseline="0" dirty="0" smtClean="0"/>
              <a:t> the energy squared.</a:t>
            </a:r>
          </a:p>
          <a:p>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32</a:t>
            </a:fld>
            <a:endParaRPr lang="en-US"/>
          </a:p>
        </p:txBody>
      </p:sp>
    </p:spTree>
    <p:extLst>
      <p:ext uri="{BB962C8B-B14F-4D97-AF65-F5344CB8AC3E}">
        <p14:creationId xmlns:p14="http://schemas.microsoft.com/office/powerpoint/2010/main" val="1052579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higher the</a:t>
            </a:r>
            <a:r>
              <a:rPr lang="en-US" baseline="0" dirty="0" smtClean="0"/>
              <a:t> Q of the oscillator and thus the narrower the bandwidth, the more stable the output of the frequency of the circuit.</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33</a:t>
            </a:fld>
            <a:endParaRPr lang="en-US"/>
          </a:p>
        </p:txBody>
      </p:sp>
    </p:spTree>
    <p:extLst>
      <p:ext uri="{BB962C8B-B14F-4D97-AF65-F5344CB8AC3E}">
        <p14:creationId xmlns:p14="http://schemas.microsoft.com/office/powerpoint/2010/main" val="104516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Position x(t)</a:t>
            </a:r>
            <a:r>
              <a:rPr lang="en-US" baseline="0" dirty="0" smtClean="0"/>
              <a:t> lags velocity v(t) by 90 degrees</a:t>
            </a:r>
          </a:p>
          <a:p>
            <a:r>
              <a:rPr lang="en-US" baseline="0" dirty="0" smtClean="0"/>
              <a:t>All possible points in a phase space plane is a result of the motion of a single particle whose motion is restricted to lie along a single spatial  coordinate.</a:t>
            </a:r>
          </a:p>
          <a:p>
            <a:r>
              <a:rPr lang="en-US" baseline="0" dirty="0" smtClean="0"/>
              <a:t>Different elliptical trajectories can be obtained from different amplitudes.</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4</a:t>
            </a:fld>
            <a:endParaRPr lang="en-US"/>
          </a:p>
        </p:txBody>
      </p:sp>
    </p:spTree>
    <p:extLst>
      <p:ext uri="{BB962C8B-B14F-4D97-AF65-F5344CB8AC3E}">
        <p14:creationId xmlns:p14="http://schemas.microsoft.com/office/powerpoint/2010/main" val="70518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22BF8F-6EC2-4334-8A4D-7B7907740420}" type="slidenum">
              <a:rPr lang="en-US" smtClean="0"/>
              <a:t>6</a:t>
            </a:fld>
            <a:endParaRPr lang="en-US"/>
          </a:p>
        </p:txBody>
      </p:sp>
    </p:spTree>
    <p:extLst>
      <p:ext uri="{BB962C8B-B14F-4D97-AF65-F5344CB8AC3E}">
        <p14:creationId xmlns:p14="http://schemas.microsoft.com/office/powerpoint/2010/main" val="1248763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Heavy damping = supercritical damping, overdamping</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7</a:t>
            </a:fld>
            <a:endParaRPr lang="en-US"/>
          </a:p>
        </p:txBody>
      </p:sp>
    </p:spTree>
    <p:extLst>
      <p:ext uri="{BB962C8B-B14F-4D97-AF65-F5344CB8AC3E}">
        <p14:creationId xmlns:p14="http://schemas.microsoft.com/office/powerpoint/2010/main" val="369178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motion is an exponential decay with two different decay constants, (</a:t>
            </a:r>
            <a:r>
              <a:rPr lang="en-US" dirty="0" err="1" smtClean="0"/>
              <a:t>p+q</a:t>
            </a:r>
            <a:r>
              <a:rPr lang="en-US" dirty="0" smtClean="0"/>
              <a:t>) and  (p-q).</a:t>
            </a:r>
          </a:p>
          <a:p>
            <a:r>
              <a:rPr lang="en-US" dirty="0" smtClean="0"/>
              <a:t>The</a:t>
            </a:r>
            <a:r>
              <a:rPr lang="en-US" baseline="0" dirty="0" smtClean="0"/>
              <a:t> oscillation is prevented by the strong damping force.</a:t>
            </a:r>
            <a:endParaRPr lang="en-US" dirty="0" smtClean="0"/>
          </a:p>
          <a:p>
            <a:r>
              <a:rPr lang="en-US" dirty="0" smtClean="0"/>
              <a:t>There is no trace of oscillatory motion.</a:t>
            </a:r>
          </a:p>
          <a:p>
            <a:r>
              <a:rPr lang="en-US" dirty="0" err="1" smtClean="0"/>
              <a:t>Cosh</a:t>
            </a:r>
            <a:r>
              <a:rPr lang="en-US" baseline="0" dirty="0" smtClean="0"/>
              <a:t> z = (1/2)(</a:t>
            </a:r>
            <a:r>
              <a:rPr lang="en-US" baseline="0" dirty="0" err="1" smtClean="0"/>
              <a:t>e^z</a:t>
            </a:r>
            <a:r>
              <a:rPr lang="en-US" baseline="0" dirty="0" smtClean="0"/>
              <a:t> + e^-z)</a:t>
            </a:r>
          </a:p>
          <a:p>
            <a:r>
              <a:rPr lang="en-US" baseline="0" dirty="0" err="1" smtClean="0"/>
              <a:t>Sinh</a:t>
            </a:r>
            <a:r>
              <a:rPr lang="en-US" baseline="0" dirty="0" smtClean="0"/>
              <a:t> z = (1/2)(</a:t>
            </a:r>
            <a:r>
              <a:rPr lang="en-US" baseline="0" dirty="0" err="1" smtClean="0"/>
              <a:t>e^z</a:t>
            </a:r>
            <a:r>
              <a:rPr lang="en-US" baseline="0" dirty="0" smtClean="0"/>
              <a:t> -e^-z)</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8</a:t>
            </a:fld>
            <a:endParaRPr lang="en-US"/>
          </a:p>
        </p:txBody>
      </p:sp>
    </p:spTree>
    <p:extLst>
      <p:ext uri="{BB962C8B-B14F-4D97-AF65-F5344CB8AC3E}">
        <p14:creationId xmlns:p14="http://schemas.microsoft.com/office/powerpoint/2010/main" val="1430769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point</a:t>
            </a:r>
            <a:r>
              <a:rPr lang="en-US" baseline="0" dirty="0" smtClean="0"/>
              <a:t> here is non oscillation behavior of the object when approaching an equilibrium.</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10</a:t>
            </a:fld>
            <a:endParaRPr lang="en-US"/>
          </a:p>
        </p:txBody>
      </p:sp>
    </p:spTree>
    <p:extLst>
      <p:ext uri="{BB962C8B-B14F-4D97-AF65-F5344CB8AC3E}">
        <p14:creationId xmlns:p14="http://schemas.microsoft.com/office/powerpoint/2010/main" val="1266206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given</a:t>
            </a:r>
            <a:r>
              <a:rPr lang="en-US" baseline="0" dirty="0" smtClean="0"/>
              <a:t> initial conditions, A = 0  and B = V.</a:t>
            </a:r>
          </a:p>
          <a:p>
            <a:r>
              <a:rPr lang="en-US" baseline="0" dirty="0" smtClean="0"/>
              <a:t>Then use dx/</a:t>
            </a:r>
            <a:r>
              <a:rPr lang="en-US" baseline="0" dirty="0" err="1" smtClean="0"/>
              <a:t>dt</a:t>
            </a:r>
            <a:r>
              <a:rPr lang="en-US" baseline="0" dirty="0" smtClean="0"/>
              <a:t> = 0 to determine time t corresponding to the maximum displacement.</a:t>
            </a:r>
          </a:p>
          <a:p>
            <a:r>
              <a:rPr lang="en-US" baseline="0" dirty="0" smtClean="0"/>
              <a:t>Substituting the calculated t to determine the maximum displacement.</a:t>
            </a:r>
            <a:endParaRPr lang="en-US" dirty="0" smtClean="0"/>
          </a:p>
          <a:p>
            <a:r>
              <a:rPr lang="en-US" dirty="0" smtClean="0"/>
              <a:t>The maximum</a:t>
            </a:r>
            <a:r>
              <a:rPr lang="en-US" baseline="0" dirty="0" smtClean="0"/>
              <a:t> displacement is found to be </a:t>
            </a:r>
            <a:r>
              <a:rPr lang="en-US" baseline="0" dirty="0" err="1" smtClean="0"/>
              <a:t>xmax</a:t>
            </a:r>
            <a:r>
              <a:rPr lang="en-US" baseline="0" dirty="0" smtClean="0"/>
              <a:t> = 0.368V/p</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11</a:t>
            </a:fld>
            <a:endParaRPr lang="en-US"/>
          </a:p>
        </p:txBody>
      </p:sp>
    </p:spTree>
    <p:extLst>
      <p:ext uri="{BB962C8B-B14F-4D97-AF65-F5344CB8AC3E}">
        <p14:creationId xmlns:p14="http://schemas.microsoft.com/office/powerpoint/2010/main" val="3403189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Overdamping of a </a:t>
            </a:r>
            <a:r>
              <a:rPr lang="en-US" sz="1200" b="0" i="0" kern="1200" dirty="0" smtClean="0">
                <a:solidFill>
                  <a:schemeClr val="tx1"/>
                </a:solidFill>
                <a:effectLst/>
                <a:latin typeface="+mn-lt"/>
                <a:ea typeface="+mn-ea"/>
                <a:cs typeface="+mn-cs"/>
                <a:hlinkClick r:id="rId3"/>
              </a:rPr>
              <a:t>damped oscillator</a:t>
            </a:r>
            <a:r>
              <a:rPr lang="en-US" sz="1200" b="0" i="0" kern="1200" dirty="0" smtClean="0">
                <a:solidFill>
                  <a:schemeClr val="tx1"/>
                </a:solidFill>
                <a:effectLst/>
                <a:latin typeface="+mn-lt"/>
                <a:ea typeface="+mn-ea"/>
                <a:cs typeface="+mn-cs"/>
              </a:rPr>
              <a:t> will cause it to approach zero amplitude more slowly than for the case of </a:t>
            </a:r>
            <a:r>
              <a:rPr lang="en-US" sz="1200" b="0" i="0" kern="1200" dirty="0" smtClean="0">
                <a:solidFill>
                  <a:schemeClr val="tx1"/>
                </a:solidFill>
                <a:effectLst/>
                <a:latin typeface="+mn-lt"/>
                <a:ea typeface="+mn-ea"/>
                <a:cs typeface="+mn-cs"/>
                <a:hlinkClick r:id="rId4"/>
              </a:rPr>
              <a:t>critical damping</a:t>
            </a:r>
            <a:r>
              <a:rPr lang="en-US" sz="1200" b="0" i="0" kern="1200" dirty="0" smtClean="0">
                <a:solidFill>
                  <a:schemeClr val="tx1"/>
                </a:solidFill>
                <a:effectLst/>
                <a:latin typeface="+mn-lt"/>
                <a:ea typeface="+mn-ea"/>
                <a:cs typeface="+mn-cs"/>
              </a:rPr>
              <a:t>. The </a:t>
            </a:r>
            <a:r>
              <a:rPr lang="en-US" sz="1200" b="0" i="0" kern="1200" dirty="0" smtClean="0">
                <a:solidFill>
                  <a:schemeClr val="tx1"/>
                </a:solidFill>
                <a:effectLst/>
                <a:latin typeface="+mn-lt"/>
                <a:ea typeface="+mn-ea"/>
                <a:cs typeface="+mn-cs"/>
                <a:hlinkClick r:id="rId5"/>
              </a:rPr>
              <a:t>damping coefficient</a:t>
            </a:r>
            <a:r>
              <a:rPr lang="en-US" sz="1200" b="0" i="0" kern="1200" dirty="0" smtClean="0">
                <a:solidFill>
                  <a:schemeClr val="tx1"/>
                </a:solidFill>
                <a:effectLst/>
                <a:latin typeface="+mn-lt"/>
                <a:ea typeface="+mn-ea"/>
                <a:cs typeface="+mn-cs"/>
              </a:rPr>
              <a:t> is greater than the </a:t>
            </a:r>
            <a:r>
              <a:rPr lang="en-US" sz="1200" b="0" i="0" kern="1200" dirty="0" smtClean="0">
                <a:solidFill>
                  <a:schemeClr val="tx1"/>
                </a:solidFill>
                <a:effectLst/>
                <a:latin typeface="+mn-lt"/>
                <a:ea typeface="+mn-ea"/>
                <a:cs typeface="+mn-cs"/>
                <a:hlinkClick r:id="rId6"/>
              </a:rPr>
              <a:t>undamped resonant frequency</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12</a:t>
            </a:fld>
            <a:endParaRPr lang="en-US"/>
          </a:p>
        </p:txBody>
      </p:sp>
    </p:spTree>
    <p:extLst>
      <p:ext uri="{BB962C8B-B14F-4D97-AF65-F5344CB8AC3E}">
        <p14:creationId xmlns:p14="http://schemas.microsoft.com/office/powerpoint/2010/main" val="2061737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โดยสรุปคือใน </a:t>
            </a:r>
            <a:r>
              <a:rPr lang="en-US" dirty="0" smtClean="0"/>
              <a:t>slide </a:t>
            </a:r>
            <a:r>
              <a:rPr lang="th-TH" dirty="0" smtClean="0"/>
              <a:t>นี้เราต้องการจัดรูป </a:t>
            </a:r>
            <a:r>
              <a:rPr lang="en-US" dirty="0" smtClean="0"/>
              <a:t>x(t) </a:t>
            </a:r>
            <a:r>
              <a:rPr lang="th-TH" dirty="0" smtClean="0"/>
              <a:t>เป็น </a:t>
            </a:r>
            <a:r>
              <a:rPr lang="en-US" dirty="0" smtClean="0"/>
              <a:t>harmonic function </a:t>
            </a:r>
            <a:r>
              <a:rPr lang="th-TH" dirty="0" smtClean="0"/>
              <a:t>ซึ่งถ้าจัดได้แสดงว่า </a:t>
            </a:r>
            <a:r>
              <a:rPr lang="en-US" dirty="0" smtClean="0"/>
              <a:t>displacement </a:t>
            </a:r>
            <a:r>
              <a:rPr lang="th-TH" dirty="0" smtClean="0"/>
              <a:t>มีการแกว่งไปมารอบจุดสมดุล</a:t>
            </a:r>
          </a:p>
          <a:p>
            <a:r>
              <a:rPr lang="th-TH" dirty="0" smtClean="0"/>
              <a:t>ทำได้สองทางคือ</a:t>
            </a:r>
            <a:r>
              <a:rPr lang="th-TH" baseline="0" dirty="0" smtClean="0"/>
              <a:t> </a:t>
            </a:r>
            <a:endParaRPr lang="en-US" baseline="0" dirty="0" smtClean="0"/>
          </a:p>
          <a:p>
            <a:pPr marL="228600" indent="-228600">
              <a:buAutoNum type="arabicPeriod"/>
            </a:pPr>
            <a:r>
              <a:rPr lang="th-TH" baseline="0" dirty="0" smtClean="0"/>
              <a:t>เริ่มจากการที่ต้องการ </a:t>
            </a:r>
            <a:r>
              <a:rPr lang="en-US" baseline="0" dirty="0" smtClean="0"/>
              <a:t>displacement </a:t>
            </a:r>
            <a:r>
              <a:rPr lang="th-TH" baseline="0" dirty="0" smtClean="0"/>
              <a:t>เป็นจำนวนจริง ซึ่งจะเป็นจริงได้ก็ต่อเมื่อ </a:t>
            </a:r>
            <a:r>
              <a:rPr lang="en-US" baseline="0" dirty="0" smtClean="0"/>
              <a:t>C1 </a:t>
            </a:r>
            <a:r>
              <a:rPr lang="th-TH" baseline="0" dirty="0" smtClean="0"/>
              <a:t>และ </a:t>
            </a:r>
            <a:r>
              <a:rPr lang="en-US" baseline="0" dirty="0" smtClean="0"/>
              <a:t>C2 </a:t>
            </a:r>
            <a:r>
              <a:rPr lang="th-TH" baseline="0" dirty="0" smtClean="0"/>
              <a:t>เป็น </a:t>
            </a:r>
            <a:r>
              <a:rPr lang="en-US" baseline="0" dirty="0" smtClean="0"/>
              <a:t>complex conjugate </a:t>
            </a:r>
            <a:r>
              <a:rPr lang="th-TH" baseline="0" dirty="0" smtClean="0"/>
              <a:t>ซึ่งกันและกัน และค่า </a:t>
            </a:r>
            <a:r>
              <a:rPr lang="en-US" baseline="0" dirty="0" smtClean="0"/>
              <a:t>C1, C2 </a:t>
            </a:r>
            <a:r>
              <a:rPr lang="th-TH" baseline="0" dirty="0" smtClean="0"/>
              <a:t>กำหนดให้ตามที่เห็นใน </a:t>
            </a:r>
            <a:r>
              <a:rPr lang="en-US" baseline="0" dirty="0" smtClean="0"/>
              <a:t>slide</a:t>
            </a:r>
          </a:p>
          <a:p>
            <a:pPr marL="0" indent="0">
              <a:buNone/>
            </a:pPr>
            <a:r>
              <a:rPr lang="en-US" baseline="0" dirty="0" smtClean="0"/>
              <a:t>2.    </a:t>
            </a:r>
            <a:r>
              <a:rPr lang="th-TH" baseline="0" dirty="0" smtClean="0"/>
              <a:t>อาศัย </a:t>
            </a:r>
            <a:r>
              <a:rPr lang="en-US" baseline="0" dirty="0" smtClean="0"/>
              <a:t>boundary conditions </a:t>
            </a:r>
            <a:r>
              <a:rPr lang="th-TH" baseline="0" dirty="0" smtClean="0"/>
              <a:t>ที่ </a:t>
            </a:r>
            <a:r>
              <a:rPr lang="en-US" baseline="0" dirty="0" smtClean="0"/>
              <a:t>t =0 </a:t>
            </a:r>
            <a:r>
              <a:rPr lang="th-TH" baseline="0" dirty="0" smtClean="0"/>
              <a:t>ให้ </a:t>
            </a:r>
            <a:r>
              <a:rPr lang="en-US" baseline="0" dirty="0" smtClean="0"/>
              <a:t>x = </a:t>
            </a:r>
            <a:r>
              <a:rPr lang="en-US" baseline="0" dirty="0" err="1" smtClean="0"/>
              <a:t>Asin</a:t>
            </a:r>
            <a:r>
              <a:rPr lang="en-US" baseline="0" dirty="0" smtClean="0">
                <a:sym typeface="Symbol" panose="05050102010706020507" pitchFamily="18" charset="2"/>
              </a:rPr>
              <a:t></a:t>
            </a:r>
            <a:r>
              <a:rPr lang="th-TH" baseline="0" dirty="0" smtClean="0">
                <a:sym typeface="Symbol" panose="05050102010706020507" pitchFamily="18" charset="2"/>
              </a:rPr>
              <a:t> โดยที่ </a:t>
            </a:r>
            <a:r>
              <a:rPr lang="en-US" baseline="0" dirty="0" smtClean="0">
                <a:sym typeface="Symbol" panose="05050102010706020507" pitchFamily="18" charset="2"/>
              </a:rPr>
              <a:t>A </a:t>
            </a:r>
            <a:r>
              <a:rPr lang="th-TH" baseline="0" dirty="0" smtClean="0">
                <a:sym typeface="Symbol" panose="05050102010706020507" pitchFamily="18" charset="2"/>
              </a:rPr>
              <a:t>และ  เป็นค่าคงตัว  เมื่อให้ </a:t>
            </a:r>
            <a:r>
              <a:rPr lang="en-US" baseline="0" dirty="0" smtClean="0">
                <a:sym typeface="Symbol" panose="05050102010706020507" pitchFamily="18" charset="2"/>
              </a:rPr>
              <a:t>t = 0 </a:t>
            </a:r>
            <a:r>
              <a:rPr lang="th-TH" baseline="0" dirty="0" smtClean="0">
                <a:sym typeface="Symbol" panose="05050102010706020507" pitchFamily="18" charset="2"/>
              </a:rPr>
              <a:t>จะได้ว่า </a:t>
            </a:r>
            <a:r>
              <a:rPr lang="en-US" baseline="0" dirty="0" smtClean="0">
                <a:sym typeface="Symbol" panose="05050102010706020507" pitchFamily="18" charset="2"/>
              </a:rPr>
              <a:t>x(t =0) = </a:t>
            </a:r>
            <a:r>
              <a:rPr lang="en-US" baseline="0" dirty="0" err="1" smtClean="0">
                <a:sym typeface="Symbol" panose="05050102010706020507" pitchFamily="18" charset="2"/>
              </a:rPr>
              <a:t>Asin</a:t>
            </a:r>
            <a:r>
              <a:rPr lang="en-US" baseline="0" dirty="0" smtClean="0">
                <a:sym typeface="Symbol" panose="05050102010706020507" pitchFamily="18" charset="2"/>
              </a:rPr>
              <a:t> = C1 + C2 </a:t>
            </a:r>
            <a:r>
              <a:rPr lang="th-TH" baseline="0" dirty="0" smtClean="0">
                <a:sym typeface="Symbol" panose="05050102010706020507" pitchFamily="18" charset="2"/>
              </a:rPr>
              <a:t>เมื่อ </a:t>
            </a:r>
            <a:r>
              <a:rPr lang="th-TH" baseline="0" dirty="0" smtClean="0"/>
              <a:t>ค่า </a:t>
            </a:r>
            <a:r>
              <a:rPr lang="en-US" baseline="0" dirty="0" smtClean="0"/>
              <a:t>C1, C2 </a:t>
            </a:r>
            <a:r>
              <a:rPr lang="th-TH" baseline="0" dirty="0" smtClean="0"/>
              <a:t>กำหนดให้ตามที่เห็นใน </a:t>
            </a:r>
            <a:r>
              <a:rPr lang="en-US" baseline="0" dirty="0" smtClean="0"/>
              <a:t>slide</a:t>
            </a:r>
          </a:p>
          <a:p>
            <a:endParaRPr lang="en-US" dirty="0"/>
          </a:p>
        </p:txBody>
      </p:sp>
      <p:sp>
        <p:nvSpPr>
          <p:cNvPr id="4" name="Slide Number Placeholder 3"/>
          <p:cNvSpPr>
            <a:spLocks noGrp="1"/>
          </p:cNvSpPr>
          <p:nvPr>
            <p:ph type="sldNum" sz="quarter" idx="10"/>
          </p:nvPr>
        </p:nvSpPr>
        <p:spPr/>
        <p:txBody>
          <a:bodyPr/>
          <a:lstStyle/>
          <a:p>
            <a:fld id="{DC22BF8F-6EC2-4334-8A4D-7B7907740420}" type="slidenum">
              <a:rPr lang="en-US" smtClean="0"/>
              <a:t>14</a:t>
            </a:fld>
            <a:endParaRPr lang="en-US"/>
          </a:p>
        </p:txBody>
      </p:sp>
    </p:spTree>
    <p:extLst>
      <p:ext uri="{BB962C8B-B14F-4D97-AF65-F5344CB8AC3E}">
        <p14:creationId xmlns:p14="http://schemas.microsoft.com/office/powerpoint/2010/main" val="404609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47FE86-598E-4AC4-BCAE-49A2078E8D33}"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DABFA-3049-44EC-8EA7-0509F86B5FC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33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B9DDD9-0BE1-43D8-9975-C08690E74016}"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DABFA-3049-44EC-8EA7-0509F86B5FC2}" type="slidenum">
              <a:rPr lang="en-US" smtClean="0"/>
              <a:t>‹#›</a:t>
            </a:fld>
            <a:endParaRPr lang="en-US"/>
          </a:p>
        </p:txBody>
      </p:sp>
    </p:spTree>
    <p:extLst>
      <p:ext uri="{BB962C8B-B14F-4D97-AF65-F5344CB8AC3E}">
        <p14:creationId xmlns:p14="http://schemas.microsoft.com/office/powerpoint/2010/main" val="62341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2D6A4C-A34E-4841-8E60-00D7F867DF34}"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DABFA-3049-44EC-8EA7-0509F86B5FC2}" type="slidenum">
              <a:rPr lang="en-US" smtClean="0"/>
              <a:t>‹#›</a:t>
            </a:fld>
            <a:endParaRPr lang="en-US"/>
          </a:p>
        </p:txBody>
      </p:sp>
    </p:spTree>
    <p:extLst>
      <p:ext uri="{BB962C8B-B14F-4D97-AF65-F5344CB8AC3E}">
        <p14:creationId xmlns:p14="http://schemas.microsoft.com/office/powerpoint/2010/main" val="37190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BC1C59-C913-40B4-AE32-B4572A39880A}"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DABFA-3049-44EC-8EA7-0509F86B5FC2}" type="slidenum">
              <a:rPr lang="en-US" smtClean="0"/>
              <a:t>‹#›</a:t>
            </a:fld>
            <a:endParaRPr lang="en-US"/>
          </a:p>
        </p:txBody>
      </p:sp>
    </p:spTree>
    <p:extLst>
      <p:ext uri="{BB962C8B-B14F-4D97-AF65-F5344CB8AC3E}">
        <p14:creationId xmlns:p14="http://schemas.microsoft.com/office/powerpoint/2010/main" val="78691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530A64-A37B-4D2C-9C4C-80635B339B8E}"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DABFA-3049-44EC-8EA7-0509F86B5FC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70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9B9729-A3B0-49B5-B8AE-AA0CEDFF7C13}" type="datetime1">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DABFA-3049-44EC-8EA7-0509F86B5FC2}" type="slidenum">
              <a:rPr lang="en-US" smtClean="0"/>
              <a:t>‹#›</a:t>
            </a:fld>
            <a:endParaRPr lang="en-US"/>
          </a:p>
        </p:txBody>
      </p:sp>
    </p:spTree>
    <p:extLst>
      <p:ext uri="{BB962C8B-B14F-4D97-AF65-F5344CB8AC3E}">
        <p14:creationId xmlns:p14="http://schemas.microsoft.com/office/powerpoint/2010/main" val="244300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3F0BAE-7CEC-4CAC-BC9A-EDF338C6FBD7}" type="datetime1">
              <a:rPr lang="en-US" smtClean="0"/>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7DABFA-3049-44EC-8EA7-0509F86B5FC2}" type="slidenum">
              <a:rPr lang="en-US" smtClean="0"/>
              <a:t>‹#›</a:t>
            </a:fld>
            <a:endParaRPr lang="en-US"/>
          </a:p>
        </p:txBody>
      </p:sp>
    </p:spTree>
    <p:extLst>
      <p:ext uri="{BB962C8B-B14F-4D97-AF65-F5344CB8AC3E}">
        <p14:creationId xmlns:p14="http://schemas.microsoft.com/office/powerpoint/2010/main" val="201820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ACC4FC-FDCD-46CF-BBB9-9D1923AAD6DC}" type="datetime1">
              <a:rPr lang="en-US" smtClean="0"/>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7DABFA-3049-44EC-8EA7-0509F86B5FC2}" type="slidenum">
              <a:rPr lang="en-US" smtClean="0"/>
              <a:t>‹#›</a:t>
            </a:fld>
            <a:endParaRPr lang="en-US"/>
          </a:p>
        </p:txBody>
      </p:sp>
    </p:spTree>
    <p:extLst>
      <p:ext uri="{BB962C8B-B14F-4D97-AF65-F5344CB8AC3E}">
        <p14:creationId xmlns:p14="http://schemas.microsoft.com/office/powerpoint/2010/main" val="291076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FD97D79-2C73-4E4C-B0CC-8ACDCE235ED7}" type="datetime1">
              <a:rPr lang="en-US" smtClean="0"/>
              <a:t>8/27/2019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C7DABFA-3049-44EC-8EA7-0509F86B5FC2}" type="slidenum">
              <a:rPr lang="en-US" smtClean="0"/>
              <a:t>‹#›</a:t>
            </a:fld>
            <a:endParaRPr lang="en-US"/>
          </a:p>
        </p:txBody>
      </p:sp>
    </p:spTree>
    <p:extLst>
      <p:ext uri="{BB962C8B-B14F-4D97-AF65-F5344CB8AC3E}">
        <p14:creationId xmlns:p14="http://schemas.microsoft.com/office/powerpoint/2010/main" val="308869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E245495-24BD-4419-BF1A-462B94DC3C47}" type="datetime1">
              <a:rPr lang="en-US" smtClean="0"/>
              <a:t>8/27/2019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7DABFA-3049-44EC-8EA7-0509F86B5FC2}" type="slidenum">
              <a:rPr lang="en-US" smtClean="0"/>
              <a:t>‹#›</a:t>
            </a:fld>
            <a:endParaRPr lang="en-US"/>
          </a:p>
        </p:txBody>
      </p:sp>
    </p:spTree>
    <p:extLst>
      <p:ext uri="{BB962C8B-B14F-4D97-AF65-F5344CB8AC3E}">
        <p14:creationId xmlns:p14="http://schemas.microsoft.com/office/powerpoint/2010/main" val="249749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E77519-6FF2-45B0-94E1-CD362ADE7B54}" type="datetime1">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DABFA-3049-44EC-8EA7-0509F86B5FC2}" type="slidenum">
              <a:rPr lang="en-US" smtClean="0"/>
              <a:t>‹#›</a:t>
            </a:fld>
            <a:endParaRPr lang="en-US"/>
          </a:p>
        </p:txBody>
      </p:sp>
    </p:spTree>
    <p:extLst>
      <p:ext uri="{BB962C8B-B14F-4D97-AF65-F5344CB8AC3E}">
        <p14:creationId xmlns:p14="http://schemas.microsoft.com/office/powerpoint/2010/main" val="13725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D4BFDB1-9E5C-4765-A834-BB6CFA5D7C90}" type="datetime1">
              <a:rPr lang="en-US" smtClean="0"/>
              <a:t>8/27/2019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C7DABFA-3049-44EC-8EA7-0509F86B5FC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264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wmf"/><Relationship Id="rId5" Type="http://schemas.openxmlformats.org/officeDocument/2006/relationships/oleObject" Target="../embeddings/oleObject19.bin"/><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9.emf"/><Relationship Id="rId5" Type="http://schemas.openxmlformats.org/officeDocument/2006/relationships/image" Target="../media/image28.wmf"/><Relationship Id="rId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image" Target="../media/image31.wmf"/><Relationship Id="rId4" Type="http://schemas.openxmlformats.org/officeDocument/2006/relationships/oleObject" Target="../embeddings/oleObject2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7.wmf"/><Relationship Id="rId3" Type="http://schemas.openxmlformats.org/officeDocument/2006/relationships/notesSlide" Target="../notesSlides/notesSlide9.xml"/><Relationship Id="rId7" Type="http://schemas.openxmlformats.org/officeDocument/2006/relationships/image" Target="../media/image34.wmf"/><Relationship Id="rId12"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4.bin"/><Relationship Id="rId11" Type="http://schemas.openxmlformats.org/officeDocument/2006/relationships/image" Target="../media/image36.wmf"/><Relationship Id="rId5" Type="http://schemas.openxmlformats.org/officeDocument/2006/relationships/image" Target="../media/image31.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3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8.wmf"/></Relationships>
</file>

<file path=ppt/slides/_rels/slide16.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0.wmf"/><Relationship Id="rId5" Type="http://schemas.openxmlformats.org/officeDocument/2006/relationships/oleObject" Target="../embeddings/oleObject30.bin"/><Relationship Id="rId4" Type="http://schemas.openxmlformats.org/officeDocument/2006/relationships/image" Target="../media/image39.wmf"/></Relationships>
</file>

<file path=ppt/slides/_rels/slide17.xml.rels><?xml version="1.0" encoding="UTF-8" standalone="yes"?>
<Relationships xmlns="http://schemas.openxmlformats.org/package/2006/relationships"><Relationship Id="rId3" Type="http://schemas.openxmlformats.org/officeDocument/2006/relationships/hyperlink" Target="https://tetronics.com/our-technology/what-is-plasma/"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olar-center.stanford.edu/SID/activities/ionosphere.html"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homepage.physics.uiowa.edu/~rmerlino/129Fall12/29_129_Plasma_oscillation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5.wmf"/><Relationship Id="rId4" Type="http://schemas.openxmlformats.org/officeDocument/2006/relationships/oleObject" Target="../embeddings/oleObject32.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12.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4.bin"/><Relationship Id="rId11" Type="http://schemas.openxmlformats.org/officeDocument/2006/relationships/image" Target="../media/image48.wmf"/><Relationship Id="rId5" Type="http://schemas.openxmlformats.org/officeDocument/2006/relationships/image" Target="../media/image46.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10.wmf"/></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1.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notesSlide" Target="../notesSlides/notesSlide15.xml"/><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9.bin"/><Relationship Id="rId5" Type="http://schemas.openxmlformats.org/officeDocument/2006/relationships/image" Target="../media/image52.wmf"/><Relationship Id="rId4" Type="http://schemas.openxmlformats.org/officeDocument/2006/relationships/oleObject" Target="../embeddings/oleObject38.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59.wmf"/><Relationship Id="rId3" Type="http://schemas.openxmlformats.org/officeDocument/2006/relationships/notesSlide" Target="../notesSlides/notesSlide16.xml"/><Relationship Id="rId7" Type="http://schemas.openxmlformats.org/officeDocument/2006/relationships/image" Target="../media/image56.wmf"/><Relationship Id="rId12" Type="http://schemas.openxmlformats.org/officeDocument/2006/relationships/oleObject" Target="../embeddings/oleObject44.bin"/><Relationship Id="rId17" Type="http://schemas.openxmlformats.org/officeDocument/2006/relationships/image" Target="../media/image61.wmf"/><Relationship Id="rId2" Type="http://schemas.openxmlformats.org/officeDocument/2006/relationships/slideLayout" Target="../slideLayouts/slideLayout2.xml"/><Relationship Id="rId16" Type="http://schemas.openxmlformats.org/officeDocument/2006/relationships/oleObject" Target="../embeddings/oleObject46.bin"/><Relationship Id="rId1" Type="http://schemas.openxmlformats.org/officeDocument/2006/relationships/vmlDrawing" Target="../drawings/vmlDrawing17.vml"/><Relationship Id="rId6" Type="http://schemas.openxmlformats.org/officeDocument/2006/relationships/oleObject" Target="../embeddings/oleObject41.bin"/><Relationship Id="rId11" Type="http://schemas.openxmlformats.org/officeDocument/2006/relationships/image" Target="../media/image58.wmf"/><Relationship Id="rId5" Type="http://schemas.openxmlformats.org/officeDocument/2006/relationships/image" Target="../media/image55.wmf"/><Relationship Id="rId15" Type="http://schemas.openxmlformats.org/officeDocument/2006/relationships/image" Target="../media/image60.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57.wmf"/><Relationship Id="rId14" Type="http://schemas.openxmlformats.org/officeDocument/2006/relationships/oleObject" Target="../embeddings/oleObject45.bin"/></Relationships>
</file>

<file path=ppt/slides/_rels/slide28.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3.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50.bin"/></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70.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18.xml"/><Relationship Id="rId7"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54.bin"/><Relationship Id="rId5" Type="http://schemas.openxmlformats.org/officeDocument/2006/relationships/image" Target="../media/image71.wmf"/><Relationship Id="rId4" Type="http://schemas.openxmlformats.org/officeDocument/2006/relationships/oleObject" Target="../embeddings/oleObject53.bin"/><Relationship Id="rId9" Type="http://schemas.openxmlformats.org/officeDocument/2006/relationships/image" Target="../media/image73.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notesSlide" Target="../notesSlides/notesSlide19.xml"/><Relationship Id="rId7"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57.bin"/><Relationship Id="rId5" Type="http://schemas.openxmlformats.org/officeDocument/2006/relationships/image" Target="../media/image73.wmf"/><Relationship Id="rId4" Type="http://schemas.openxmlformats.org/officeDocument/2006/relationships/oleObject" Target="../embeddings/oleObject56.bin"/><Relationship Id="rId9" Type="http://schemas.openxmlformats.org/officeDocument/2006/relationships/image" Target="../media/image75.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teacher.pas.rochester.edu/PHY235/LectureNotes/Chapter03/Chapter03.htm" TargetMode="External"/><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3.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7.wmf"/><Relationship Id="rId18" Type="http://schemas.openxmlformats.org/officeDocument/2006/relationships/oleObject" Target="../embeddings/oleObject15.bin"/><Relationship Id="rId3" Type="http://schemas.openxmlformats.org/officeDocument/2006/relationships/notesSlide" Target="../notesSlides/notesSlide4.xml"/><Relationship Id="rId21" Type="http://schemas.openxmlformats.org/officeDocument/2006/relationships/hyperlink" Target="https://www.quora.com/What-is-damping-ratio" TargetMode="External"/><Relationship Id="rId7" Type="http://schemas.openxmlformats.org/officeDocument/2006/relationships/image" Target="../media/image14.wmf"/><Relationship Id="rId12" Type="http://schemas.openxmlformats.org/officeDocument/2006/relationships/oleObject" Target="../embeddings/oleObject12.bin"/><Relationship Id="rId17" Type="http://schemas.openxmlformats.org/officeDocument/2006/relationships/image" Target="../media/image19.wmf"/><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image" Target="../media/image21.png"/><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11.bin"/><Relationship Id="rId19" Type="http://schemas.openxmlformats.org/officeDocument/2006/relationships/image" Target="../media/image20.wmf"/><Relationship Id="rId4" Type="http://schemas.openxmlformats.org/officeDocument/2006/relationships/oleObject" Target="../embeddings/oleObject8.bin"/><Relationship Id="rId9" Type="http://schemas.openxmlformats.org/officeDocument/2006/relationships/image" Target="../media/image15.wmf"/><Relationship Id="rId1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5.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anose="02020603050405020304" pitchFamily="18" charset="0"/>
                <a:cs typeface="Times New Roman" panose="02020603050405020304" pitchFamily="18" charset="0"/>
              </a:rPr>
              <a:t>Damped simple harmonic motion</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t>27</a:t>
            </a:r>
            <a:r>
              <a:rPr lang="en-US" baseline="30000" dirty="0" smtClean="0"/>
              <a:t>th</a:t>
            </a:r>
            <a:r>
              <a:rPr lang="en-US" dirty="0" smtClean="0"/>
              <a:t> </a:t>
            </a:r>
            <a:r>
              <a:rPr lang="en-US" dirty="0" smtClean="0"/>
              <a:t>August 2019</a:t>
            </a:r>
            <a:endParaRPr lang="en-US" dirty="0"/>
          </a:p>
        </p:txBody>
      </p:sp>
      <p:sp>
        <p:nvSpPr>
          <p:cNvPr id="4" name="Slide Number Placeholder 3"/>
          <p:cNvSpPr>
            <a:spLocks noGrp="1"/>
          </p:cNvSpPr>
          <p:nvPr>
            <p:ph type="sldNum" sz="quarter" idx="12"/>
          </p:nvPr>
        </p:nvSpPr>
        <p:spPr/>
        <p:txBody>
          <a:bodyPr/>
          <a:lstStyle/>
          <a:p>
            <a:fld id="{FC7DABFA-3049-44EC-8EA7-0509F86B5FC2}" type="slidenum">
              <a:rPr lang="en-US" smtClean="0"/>
              <a:t>1</a:t>
            </a:fld>
            <a:endParaRPr lang="en-US"/>
          </a:p>
        </p:txBody>
      </p:sp>
    </p:spTree>
    <p:extLst>
      <p:ext uri="{BB962C8B-B14F-4D97-AF65-F5344CB8AC3E}">
        <p14:creationId xmlns:p14="http://schemas.microsoft.com/office/powerpoint/2010/main" val="3947415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Heavy damping graph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673754" y="1845734"/>
            <a:ext cx="5036025"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Given an initial condition x(t=0) = 0.</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displacement x(t) is written as</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i="1" dirty="0" smtClean="0">
                <a:latin typeface="Times New Roman" panose="02020603050405020304" pitchFamily="18" charset="0"/>
                <a:cs typeface="Times New Roman" panose="02020603050405020304" pitchFamily="18" charset="0"/>
              </a:rPr>
              <a:t>x(t) </a:t>
            </a:r>
            <a:r>
              <a:rPr lang="en-US" sz="2400" dirty="0" smtClean="0">
                <a:latin typeface="Times New Roman" panose="02020603050405020304" pitchFamily="18" charset="0"/>
                <a:cs typeface="Times New Roman" panose="02020603050405020304" pitchFamily="18" charset="0"/>
              </a:rPr>
              <a:t>= ………………………………….</a:t>
            </a:r>
          </a:p>
          <a:p>
            <a:pPr marL="0" indent="0">
              <a:buNone/>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graph returns to zero displacement </a:t>
            </a:r>
            <a:r>
              <a:rPr lang="en-US" sz="2400" b="1" dirty="0" smtClean="0">
                <a:solidFill>
                  <a:srgbClr val="FF0000"/>
                </a:solidFill>
                <a:latin typeface="Times New Roman" panose="02020603050405020304" pitchFamily="18" charset="0"/>
                <a:cs typeface="Times New Roman" panose="02020603050405020304" pitchFamily="18" charset="0"/>
              </a:rPr>
              <a:t>quite slowly without oscillating</a:t>
            </a:r>
            <a:r>
              <a:rPr lang="en-US" sz="2400" dirty="0" smtClean="0">
                <a:latin typeface="Times New Roman" panose="02020603050405020304" pitchFamily="18" charset="0"/>
                <a:cs typeface="Times New Roman" panose="02020603050405020304" pitchFamily="18" charset="0"/>
              </a:rPr>
              <a:t> about its equilibrium position.</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10</a:t>
            </a:fld>
            <a:endParaRPr lang="en-US"/>
          </a:p>
        </p:txBody>
      </p:sp>
      <p:pic>
        <p:nvPicPr>
          <p:cNvPr id="5" name="Picture 4"/>
          <p:cNvPicPr>
            <a:picLocks noChangeAspect="1"/>
          </p:cNvPicPr>
          <p:nvPr/>
        </p:nvPicPr>
        <p:blipFill>
          <a:blip r:embed="rId4"/>
          <a:stretch>
            <a:fillRect/>
          </a:stretch>
        </p:blipFill>
        <p:spPr>
          <a:xfrm>
            <a:off x="380806" y="1955194"/>
            <a:ext cx="6001298" cy="3804439"/>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767945684"/>
              </p:ext>
            </p:extLst>
          </p:nvPr>
        </p:nvGraphicFramePr>
        <p:xfrm>
          <a:off x="7598508" y="2804900"/>
          <a:ext cx="3831492" cy="1238463"/>
        </p:xfrm>
        <a:graphic>
          <a:graphicData uri="http://schemas.openxmlformats.org/presentationml/2006/ole">
            <mc:AlternateContent xmlns:mc="http://schemas.openxmlformats.org/markup-compatibility/2006">
              <mc:Choice xmlns:v="urn:schemas-microsoft-com:vml" Requires="v">
                <p:oleObj spid="_x0000_s15438" name="Equation" r:id="rId5" imgW="1726920" imgH="571320" progId="Equation.DSMT4">
                  <p:embed/>
                </p:oleObj>
              </mc:Choice>
              <mc:Fallback>
                <p:oleObj name="Equation" r:id="rId5" imgW="1726920" imgH="571320" progId="Equation.DSMT4">
                  <p:embed/>
                  <p:pic>
                    <p:nvPicPr>
                      <p:cNvPr id="0" name=""/>
                      <p:cNvPicPr/>
                      <p:nvPr/>
                    </p:nvPicPr>
                    <p:blipFill>
                      <a:blip r:embed="rId6"/>
                      <a:stretch>
                        <a:fillRect/>
                      </a:stretch>
                    </p:blipFill>
                    <p:spPr>
                      <a:xfrm>
                        <a:off x="7598508" y="2804900"/>
                        <a:ext cx="3831492" cy="1238463"/>
                      </a:xfrm>
                      <a:prstGeom prst="rect">
                        <a:avLst/>
                      </a:prstGeom>
                      <a:solidFill>
                        <a:schemeClr val="bg1"/>
                      </a:solidFill>
                    </p:spPr>
                  </p:pic>
                </p:oleObj>
              </mc:Fallback>
            </mc:AlternateContent>
          </a:graphicData>
        </a:graphic>
      </p:graphicFrame>
      <p:sp>
        <p:nvSpPr>
          <p:cNvPr id="7" name="Rectangle 6"/>
          <p:cNvSpPr/>
          <p:nvPr/>
        </p:nvSpPr>
        <p:spPr>
          <a:xfrm>
            <a:off x="7443788" y="2743200"/>
            <a:ext cx="4114800" cy="1371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5726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Critically damping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4967" y="1845734"/>
            <a:ext cx="10650713"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Under the critically damping, the displacement becomes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Where </a:t>
            </a:r>
            <a:r>
              <a:rPr lang="en-US" sz="2400" i="1" dirty="0" smtClean="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is a </a:t>
            </a:r>
            <a:r>
              <a:rPr lang="en-US" sz="2400" b="1" dirty="0" smtClean="0">
                <a:solidFill>
                  <a:srgbClr val="FF0000"/>
                </a:solidFill>
                <a:latin typeface="Times New Roman" panose="02020603050405020304" pitchFamily="18" charset="0"/>
                <a:cs typeface="Times New Roman" panose="02020603050405020304" pitchFamily="18" charset="0"/>
              </a:rPr>
              <a:t>constant length </a:t>
            </a:r>
            <a:r>
              <a:rPr lang="en-US" sz="2400" dirty="0" smtClean="0">
                <a:latin typeface="Times New Roman" panose="02020603050405020304" pitchFamily="18" charset="0"/>
                <a:cs typeface="Times New Roman" panose="02020603050405020304" pitchFamily="18" charset="0"/>
              </a:rPr>
              <a:t>and </a:t>
            </a:r>
            <a:r>
              <a:rPr lang="en-US" sz="2400" i="1" dirty="0" smtClean="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is a </a:t>
            </a:r>
            <a:r>
              <a:rPr lang="en-US" sz="2400" b="1" dirty="0" smtClean="0">
                <a:solidFill>
                  <a:srgbClr val="FF0000"/>
                </a:solidFill>
                <a:latin typeface="Times New Roman" panose="02020603050405020304" pitchFamily="18" charset="0"/>
                <a:cs typeface="Times New Roman" panose="02020603050405020304" pitchFamily="18" charset="0"/>
              </a:rPr>
              <a:t>given velocity </a:t>
            </a:r>
            <a:r>
              <a:rPr lang="en-US" sz="2400" dirty="0" smtClean="0">
                <a:latin typeface="Times New Roman" panose="02020603050405020304" pitchFamily="18" charset="0"/>
                <a:cs typeface="Times New Roman" panose="02020603050405020304" pitchFamily="18" charset="0"/>
              </a:rPr>
              <a:t>which depends on the boundary conditions.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Suppose a critical damping system </a:t>
            </a:r>
          </a:p>
          <a:p>
            <a:pPr marL="0" indent="0">
              <a:buNone/>
            </a:pPr>
            <a:r>
              <a:rPr lang="en-US" sz="2400" dirty="0" smtClean="0">
                <a:latin typeface="Times New Roman" panose="02020603050405020304" pitchFamily="18" charset="0"/>
                <a:cs typeface="Times New Roman" panose="02020603050405020304" pitchFamily="18" charset="0"/>
              </a:rPr>
              <a:t>has zero displacement at t = 0 and receives </a:t>
            </a:r>
          </a:p>
          <a:p>
            <a:pPr marL="0" indent="0">
              <a:buNone/>
            </a:pPr>
            <a:r>
              <a:rPr lang="en-US" sz="2400" dirty="0" smtClean="0">
                <a:latin typeface="Times New Roman" panose="02020603050405020304" pitchFamily="18" charset="0"/>
                <a:cs typeface="Times New Roman" panose="02020603050405020304" pitchFamily="18" charset="0"/>
              </a:rPr>
              <a:t>an impulse which gives it an initial velocity V. </a:t>
            </a:r>
          </a:p>
          <a:p>
            <a:pPr marL="0" indent="0">
              <a:buNone/>
            </a:pPr>
            <a:r>
              <a:rPr lang="en-US" sz="2400" b="1" dirty="0" smtClean="0">
                <a:solidFill>
                  <a:srgbClr val="FF0000"/>
                </a:solidFill>
                <a:latin typeface="Times New Roman" panose="02020603050405020304" pitchFamily="18" charset="0"/>
                <a:cs typeface="Times New Roman" panose="02020603050405020304" pitchFamily="18" charset="0"/>
              </a:rPr>
              <a:t>Determine the maximum displacement</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Also the motion is non-oscillatory.</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11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06952618"/>
              </p:ext>
            </p:extLst>
          </p:nvPr>
        </p:nvGraphicFramePr>
        <p:xfrm>
          <a:off x="7747808" y="1737360"/>
          <a:ext cx="2324100" cy="617537"/>
        </p:xfrm>
        <a:graphic>
          <a:graphicData uri="http://schemas.openxmlformats.org/presentationml/2006/ole">
            <mc:AlternateContent xmlns:mc="http://schemas.openxmlformats.org/markup-compatibility/2006">
              <mc:Choice xmlns:v="urn:schemas-microsoft-com:vml" Requires="v">
                <p:oleObj spid="_x0000_s6323" name="Equation" r:id="rId4" imgW="1054080" imgH="279360" progId="Equation.DSMT4">
                  <p:embed/>
                </p:oleObj>
              </mc:Choice>
              <mc:Fallback>
                <p:oleObj name="Equation" r:id="rId4" imgW="1054080" imgH="279360" progId="Equation.DSMT4">
                  <p:embed/>
                  <p:pic>
                    <p:nvPicPr>
                      <p:cNvPr id="0" name=""/>
                      <p:cNvPicPr/>
                      <p:nvPr/>
                    </p:nvPicPr>
                    <p:blipFill>
                      <a:blip r:embed="rId5"/>
                      <a:stretch>
                        <a:fillRect/>
                      </a:stretch>
                    </p:blipFill>
                    <p:spPr>
                      <a:xfrm>
                        <a:off x="7747808" y="1737360"/>
                        <a:ext cx="2324100" cy="617537"/>
                      </a:xfrm>
                      <a:prstGeom prst="rect">
                        <a:avLst/>
                      </a:prstGeom>
                    </p:spPr>
                  </p:pic>
                </p:oleObj>
              </mc:Fallback>
            </mc:AlternateContent>
          </a:graphicData>
        </a:graphic>
      </p:graphicFrame>
      <p:pic>
        <p:nvPicPr>
          <p:cNvPr id="5" name="Picture 4"/>
          <p:cNvPicPr>
            <a:picLocks noChangeAspect="1"/>
          </p:cNvPicPr>
          <p:nvPr/>
        </p:nvPicPr>
        <p:blipFill>
          <a:blip r:embed="rId6"/>
          <a:stretch>
            <a:fillRect/>
          </a:stretch>
        </p:blipFill>
        <p:spPr>
          <a:xfrm>
            <a:off x="6215063" y="2839050"/>
            <a:ext cx="5976937" cy="3433163"/>
          </a:xfrm>
          <a:prstGeom prst="rect">
            <a:avLst/>
          </a:prstGeom>
          <a:ln w="28575">
            <a:solidFill>
              <a:srgbClr val="FF0000"/>
            </a:solidFill>
          </a:ln>
        </p:spPr>
      </p:pic>
      <p:sp>
        <p:nvSpPr>
          <p:cNvPr id="8" name="Rectangle 7"/>
          <p:cNvSpPr/>
          <p:nvPr/>
        </p:nvSpPr>
        <p:spPr>
          <a:xfrm>
            <a:off x="6415088" y="3857414"/>
            <a:ext cx="1332720" cy="698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524876" y="5858195"/>
            <a:ext cx="990600" cy="457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762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99632"/>
            <a:ext cx="10923668" cy="1450757"/>
          </a:xfrm>
        </p:spPr>
        <p:txBody>
          <a:bodyPr/>
          <a:lstStyle/>
          <a:p>
            <a:r>
              <a:rPr lang="en-US" b="1" dirty="0" smtClean="0">
                <a:latin typeface="Times New Roman" panose="02020603050405020304" pitchFamily="18" charset="0"/>
                <a:cs typeface="Times New Roman" panose="02020603050405020304" pitchFamily="18" charset="0"/>
              </a:rPr>
              <a:t>Comparison between heavy damping and critical damping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48465" y="1813533"/>
            <a:ext cx="5943535" cy="4023360"/>
          </a:xfrm>
        </p:spPr>
        <p:txBody>
          <a:bodyPr>
            <a:normAutofit/>
          </a:bodyPr>
          <a:lstStyle/>
          <a:p>
            <a:pPr>
              <a:buFont typeface="Arial" panose="020B0604020202020204" pitchFamily="34" charset="0"/>
              <a:buChar char="•"/>
            </a:pPr>
            <a:r>
              <a:rPr lang="en-US" sz="2800" dirty="0" smtClean="0">
                <a:solidFill>
                  <a:schemeClr val="tx1"/>
                </a:solidFill>
                <a:latin typeface="Times New Roman" panose="02020603050405020304" pitchFamily="18" charset="0"/>
                <a:cs typeface="Times New Roman" panose="02020603050405020304" pitchFamily="18" charset="0"/>
              </a:rPr>
              <a:t>Heavy damping </a:t>
            </a:r>
            <a:r>
              <a:rPr lang="en-US" sz="2800" dirty="0">
                <a:solidFill>
                  <a:schemeClr val="tx1"/>
                </a:solidFill>
                <a:latin typeface="Times New Roman" panose="02020603050405020304" pitchFamily="18" charset="0"/>
                <a:cs typeface="Times New Roman" panose="02020603050405020304" pitchFamily="18" charset="0"/>
              </a:rPr>
              <a:t>of a damped oscillator will cause it to approach zero amplitude </a:t>
            </a:r>
            <a:r>
              <a:rPr lang="en-US" sz="2800" b="1" dirty="0">
                <a:solidFill>
                  <a:srgbClr val="FF0000"/>
                </a:solidFill>
                <a:latin typeface="Times New Roman" panose="02020603050405020304" pitchFamily="18" charset="0"/>
                <a:cs typeface="Times New Roman" panose="02020603050405020304" pitchFamily="18" charset="0"/>
              </a:rPr>
              <a:t>more slowly </a:t>
            </a:r>
            <a:r>
              <a:rPr lang="en-US" sz="2800" dirty="0">
                <a:solidFill>
                  <a:schemeClr val="tx1"/>
                </a:solidFill>
                <a:latin typeface="Times New Roman" panose="02020603050405020304" pitchFamily="18" charset="0"/>
                <a:cs typeface="Times New Roman" panose="02020603050405020304" pitchFamily="18" charset="0"/>
              </a:rPr>
              <a:t>than for the case of critical damping</a:t>
            </a:r>
            <a:r>
              <a:rPr lang="en-US" sz="2800" dirty="0" smtClean="0">
                <a:solidFill>
                  <a:schemeClr val="tx1"/>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800" dirty="0" smtClean="0">
                <a:solidFill>
                  <a:schemeClr val="tx1"/>
                </a:solidFill>
                <a:latin typeface="Times New Roman" panose="02020603050405020304" pitchFamily="18" charset="0"/>
                <a:cs typeface="Times New Roman" panose="02020603050405020304" pitchFamily="18" charset="0"/>
              </a:rPr>
              <a:t>Critical damping is of practical importance in mechanical oscillators which experience sudden impulses and required to return to displacement in minimum time. </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12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5" y="2056909"/>
            <a:ext cx="5942138" cy="3536607"/>
          </a:xfrm>
          <a:prstGeom prst="rect">
            <a:avLst/>
          </a:prstGeom>
        </p:spPr>
      </p:pic>
    </p:spTree>
    <p:extLst>
      <p:ext uri="{BB962C8B-B14F-4D97-AF65-F5344CB8AC3E}">
        <p14:creationId xmlns:p14="http://schemas.microsoft.com/office/powerpoint/2010/main" val="2892499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Lightly damping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26480" y="1845734"/>
            <a:ext cx="5832158"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behavior of the lightly damping oscillating system is described by</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amplitude of the oscillator decays exponentially with time according to </a:t>
            </a:r>
          </a:p>
          <a:p>
            <a:pPr>
              <a:buFont typeface="Arial" panose="020B0604020202020204" pitchFamily="34" charset="0"/>
              <a:buChar char="•"/>
            </a:pPr>
            <a:r>
              <a:rPr lang="en-US" sz="2400" b="1" dirty="0" smtClean="0">
                <a:solidFill>
                  <a:srgbClr val="FF0000"/>
                </a:solidFill>
                <a:latin typeface="Times New Roman" panose="02020603050405020304" pitchFamily="18" charset="0"/>
                <a:cs typeface="Times New Roman" panose="02020603050405020304" pitchFamily="18" charset="0"/>
              </a:rPr>
              <a:t>The damping coefficient </a:t>
            </a:r>
            <a:r>
              <a:rPr lang="en-US" sz="2400" b="1" i="1" dirty="0" smtClean="0">
                <a:solidFill>
                  <a:srgbClr val="FF0000"/>
                </a:solidFill>
                <a:latin typeface="Times New Roman" panose="02020603050405020304" pitchFamily="18" charset="0"/>
                <a:cs typeface="Times New Roman" panose="02020603050405020304" pitchFamily="18" charset="0"/>
              </a:rPr>
              <a:t>r</a:t>
            </a:r>
            <a:r>
              <a:rPr lang="en-US" sz="2400" b="1" dirty="0" smtClean="0">
                <a:solidFill>
                  <a:srgbClr val="FF0000"/>
                </a:solidFill>
                <a:latin typeface="Times New Roman" panose="02020603050405020304" pitchFamily="18" charset="0"/>
                <a:cs typeface="Times New Roman" panose="02020603050405020304" pitchFamily="18" charset="0"/>
              </a:rPr>
              <a:t> controls how fast the oscillating system comes to rest.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13</a:t>
            </a:fld>
            <a:endParaRPr lang="en-US"/>
          </a:p>
        </p:txBody>
      </p:sp>
      <p:pic>
        <p:nvPicPr>
          <p:cNvPr id="5" name="Picture 4"/>
          <p:cNvPicPr>
            <a:picLocks noChangeAspect="1"/>
          </p:cNvPicPr>
          <p:nvPr/>
        </p:nvPicPr>
        <p:blipFill>
          <a:blip r:embed="rId3"/>
          <a:stretch>
            <a:fillRect/>
          </a:stretch>
        </p:blipFill>
        <p:spPr>
          <a:xfrm>
            <a:off x="264967" y="2258537"/>
            <a:ext cx="5861513" cy="319775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112457895"/>
              </p:ext>
            </p:extLst>
          </p:nvPr>
        </p:nvGraphicFramePr>
        <p:xfrm>
          <a:off x="6126480" y="2589213"/>
          <a:ext cx="5714788" cy="865187"/>
        </p:xfrm>
        <a:graphic>
          <a:graphicData uri="http://schemas.openxmlformats.org/presentationml/2006/ole">
            <mc:AlternateContent xmlns:mc="http://schemas.openxmlformats.org/markup-compatibility/2006">
              <mc:Choice xmlns:v="urn:schemas-microsoft-com:vml" Requires="v">
                <p:oleObj spid="_x0000_s7338" name="Equation" r:id="rId4" imgW="3187440" imgH="482400" progId="Equation.DSMT4">
                  <p:embed/>
                </p:oleObj>
              </mc:Choice>
              <mc:Fallback>
                <p:oleObj name="Equation" r:id="rId4" imgW="3187440" imgH="482400" progId="Equation.DSMT4">
                  <p:embed/>
                  <p:pic>
                    <p:nvPicPr>
                      <p:cNvPr id="0" name=""/>
                      <p:cNvPicPr/>
                      <p:nvPr/>
                    </p:nvPicPr>
                    <p:blipFill>
                      <a:blip r:embed="rId5"/>
                      <a:stretch>
                        <a:fillRect/>
                      </a:stretch>
                    </p:blipFill>
                    <p:spPr>
                      <a:xfrm>
                        <a:off x="6126480" y="2589213"/>
                        <a:ext cx="5714788" cy="86518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06188245"/>
              </p:ext>
            </p:extLst>
          </p:nvPr>
        </p:nvGraphicFramePr>
        <p:xfrm>
          <a:off x="10821783" y="4028264"/>
          <a:ext cx="1354977" cy="392747"/>
        </p:xfrm>
        <a:graphic>
          <a:graphicData uri="http://schemas.openxmlformats.org/presentationml/2006/ole">
            <mc:AlternateContent xmlns:mc="http://schemas.openxmlformats.org/markup-compatibility/2006">
              <mc:Choice xmlns:v="urn:schemas-microsoft-com:vml" Requires="v">
                <p:oleObj spid="_x0000_s7339" name="Equation" r:id="rId6" imgW="876240" imgH="253800" progId="Equation.DSMT4">
                  <p:embed/>
                </p:oleObj>
              </mc:Choice>
              <mc:Fallback>
                <p:oleObj name="Equation" r:id="rId6" imgW="876240" imgH="253800" progId="Equation.DSMT4">
                  <p:embed/>
                  <p:pic>
                    <p:nvPicPr>
                      <p:cNvPr id="0" name=""/>
                      <p:cNvPicPr/>
                      <p:nvPr/>
                    </p:nvPicPr>
                    <p:blipFill>
                      <a:blip r:embed="rId7"/>
                      <a:stretch>
                        <a:fillRect/>
                      </a:stretch>
                    </p:blipFill>
                    <p:spPr>
                      <a:xfrm>
                        <a:off x="10821783" y="4028264"/>
                        <a:ext cx="1354977" cy="392747"/>
                      </a:xfrm>
                      <a:prstGeom prst="rect">
                        <a:avLst/>
                      </a:prstGeom>
                    </p:spPr>
                  </p:pic>
                </p:oleObj>
              </mc:Fallback>
            </mc:AlternateContent>
          </a:graphicData>
        </a:graphic>
      </p:graphicFrame>
    </p:spTree>
    <p:extLst>
      <p:ext uri="{BB962C8B-B14F-4D97-AF65-F5344CB8AC3E}">
        <p14:creationId xmlns:p14="http://schemas.microsoft.com/office/powerpoint/2010/main" val="3282749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61" y="99631"/>
            <a:ext cx="11730038" cy="1450757"/>
          </a:xfrm>
        </p:spPr>
        <p:txBody>
          <a:bodyPr/>
          <a:lstStyle/>
          <a:p>
            <a:r>
              <a:rPr lang="en-US" b="1" dirty="0" smtClean="0">
                <a:latin typeface="Times New Roman" panose="02020603050405020304" pitchFamily="18" charset="0"/>
                <a:cs typeface="Times New Roman" panose="02020603050405020304" pitchFamily="18" charset="0"/>
              </a:rPr>
              <a:t>Analysis of the lightly damping displacement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0117" y="1993405"/>
            <a:ext cx="11911382" cy="4207369"/>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Referring to</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bracket has the dimensions of frequency and can be written as</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and </a:t>
            </a:r>
            <a:r>
              <a:rPr lang="en-US" sz="2400" b="1" i="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sz="24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 frequency of ideal simple harmonic frequency (no damping!)</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Therefore,                                          ; provided that  </a:t>
            </a:r>
          </a:p>
          <a:p>
            <a:pPr>
              <a:buFont typeface="Arial" panose="020B0604020202020204" pitchFamily="34" charset="0"/>
              <a:buChar char="•"/>
            </a:pP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A</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and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are constants which depend on the motion at t = 0.</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This lightly damping oscillation can then be compared to the simple harmonic oscillation.</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14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01456589"/>
              </p:ext>
            </p:extLst>
          </p:nvPr>
        </p:nvGraphicFramePr>
        <p:xfrm>
          <a:off x="2271925" y="1560811"/>
          <a:ext cx="5714788" cy="865187"/>
        </p:xfrm>
        <a:graphic>
          <a:graphicData uri="http://schemas.openxmlformats.org/presentationml/2006/ole">
            <mc:AlternateContent xmlns:mc="http://schemas.openxmlformats.org/markup-compatibility/2006">
              <mc:Choice xmlns:v="urn:schemas-microsoft-com:vml" Requires="v">
                <p:oleObj spid="_x0000_s8731" name="Equation" r:id="rId4" imgW="3187440" imgH="482400" progId="Equation.DSMT4">
                  <p:embed/>
                </p:oleObj>
              </mc:Choice>
              <mc:Fallback>
                <p:oleObj name="Equation" r:id="rId4" imgW="3187440" imgH="482400" progId="Equation.DSMT4">
                  <p:embed/>
                  <p:pic>
                    <p:nvPicPr>
                      <p:cNvPr id="0" name=""/>
                      <p:cNvPicPr/>
                      <p:nvPr/>
                    </p:nvPicPr>
                    <p:blipFill>
                      <a:blip r:embed="rId5"/>
                      <a:stretch>
                        <a:fillRect/>
                      </a:stretch>
                    </p:blipFill>
                    <p:spPr>
                      <a:xfrm>
                        <a:off x="2271925" y="1560811"/>
                        <a:ext cx="5714788" cy="86518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34213915"/>
              </p:ext>
            </p:extLst>
          </p:nvPr>
        </p:nvGraphicFramePr>
        <p:xfrm>
          <a:off x="8636330" y="2784319"/>
          <a:ext cx="2528256" cy="790080"/>
        </p:xfrm>
        <a:graphic>
          <a:graphicData uri="http://schemas.openxmlformats.org/presentationml/2006/ole">
            <mc:AlternateContent xmlns:mc="http://schemas.openxmlformats.org/markup-compatibility/2006">
              <mc:Choice xmlns:v="urn:schemas-microsoft-com:vml" Requires="v">
                <p:oleObj spid="_x0000_s8732" name="Equation" r:id="rId6" imgW="1422360" imgH="444240" progId="Equation.DSMT4">
                  <p:embed/>
                </p:oleObj>
              </mc:Choice>
              <mc:Fallback>
                <p:oleObj name="Equation" r:id="rId6" imgW="1422360" imgH="444240" progId="Equation.DSMT4">
                  <p:embed/>
                  <p:pic>
                    <p:nvPicPr>
                      <p:cNvPr id="0" name=""/>
                      <p:cNvPicPr/>
                      <p:nvPr/>
                    </p:nvPicPr>
                    <p:blipFill>
                      <a:blip r:embed="rId7"/>
                      <a:stretch>
                        <a:fillRect/>
                      </a:stretch>
                    </p:blipFill>
                    <p:spPr>
                      <a:xfrm>
                        <a:off x="8636330" y="2784319"/>
                        <a:ext cx="2528256" cy="79008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71638002"/>
              </p:ext>
            </p:extLst>
          </p:nvPr>
        </p:nvGraphicFramePr>
        <p:xfrm>
          <a:off x="620925" y="3945878"/>
          <a:ext cx="1851025" cy="541338"/>
        </p:xfrm>
        <a:graphic>
          <a:graphicData uri="http://schemas.openxmlformats.org/presentationml/2006/ole">
            <mc:AlternateContent xmlns:mc="http://schemas.openxmlformats.org/markup-compatibility/2006">
              <mc:Choice xmlns:v="urn:schemas-microsoft-com:vml" Requires="v">
                <p:oleObj spid="_x0000_s8733" name="Equation" r:id="rId8" imgW="1041120" imgH="304560" progId="Equation.DSMT4">
                  <p:embed/>
                </p:oleObj>
              </mc:Choice>
              <mc:Fallback>
                <p:oleObj name="Equation" r:id="rId8" imgW="1041120" imgH="304560" progId="Equation.DSMT4">
                  <p:embed/>
                  <p:pic>
                    <p:nvPicPr>
                      <p:cNvPr id="0" name=""/>
                      <p:cNvPicPr/>
                      <p:nvPr/>
                    </p:nvPicPr>
                    <p:blipFill>
                      <a:blip r:embed="rId9"/>
                      <a:stretch>
                        <a:fillRect/>
                      </a:stretch>
                    </p:blipFill>
                    <p:spPr>
                      <a:xfrm>
                        <a:off x="620925" y="3945878"/>
                        <a:ext cx="1851025" cy="54133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07054742"/>
              </p:ext>
            </p:extLst>
          </p:nvPr>
        </p:nvGraphicFramePr>
        <p:xfrm>
          <a:off x="1603851" y="4487216"/>
          <a:ext cx="2778125" cy="501650"/>
        </p:xfrm>
        <a:graphic>
          <a:graphicData uri="http://schemas.openxmlformats.org/presentationml/2006/ole">
            <mc:AlternateContent xmlns:mc="http://schemas.openxmlformats.org/markup-compatibility/2006">
              <mc:Choice xmlns:v="urn:schemas-microsoft-com:vml" Requires="v">
                <p:oleObj spid="_x0000_s8734" name="Equation" r:id="rId10" imgW="1549080" imgH="279360" progId="Equation.DSMT4">
                  <p:embed/>
                </p:oleObj>
              </mc:Choice>
              <mc:Fallback>
                <p:oleObj name="Equation" r:id="rId10" imgW="1549080" imgH="279360" progId="Equation.DSMT4">
                  <p:embed/>
                  <p:pic>
                    <p:nvPicPr>
                      <p:cNvPr id="0" name=""/>
                      <p:cNvPicPr/>
                      <p:nvPr/>
                    </p:nvPicPr>
                    <p:blipFill>
                      <a:blip r:embed="rId11"/>
                      <a:stretch>
                        <a:fillRect/>
                      </a:stretch>
                    </p:blipFill>
                    <p:spPr>
                      <a:xfrm>
                        <a:off x="1603851" y="4487216"/>
                        <a:ext cx="2778125" cy="5016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70165072"/>
              </p:ext>
            </p:extLst>
          </p:nvPr>
        </p:nvGraphicFramePr>
        <p:xfrm>
          <a:off x="6949689" y="4426264"/>
          <a:ext cx="2474097" cy="623553"/>
        </p:xfrm>
        <a:graphic>
          <a:graphicData uri="http://schemas.openxmlformats.org/presentationml/2006/ole">
            <mc:AlternateContent xmlns:mc="http://schemas.openxmlformats.org/markup-compatibility/2006">
              <mc:Choice xmlns:v="urn:schemas-microsoft-com:vml" Requires="v">
                <p:oleObj spid="_x0000_s8735" name="Equation" r:id="rId12" imgW="1562040" imgH="393480" progId="Equation.DSMT4">
                  <p:embed/>
                </p:oleObj>
              </mc:Choice>
              <mc:Fallback>
                <p:oleObj name="Equation" r:id="rId12" imgW="1562040" imgH="393480" progId="Equation.DSMT4">
                  <p:embed/>
                  <p:pic>
                    <p:nvPicPr>
                      <p:cNvPr id="0" name=""/>
                      <p:cNvPicPr/>
                      <p:nvPr/>
                    </p:nvPicPr>
                    <p:blipFill>
                      <a:blip r:embed="rId13"/>
                      <a:stretch>
                        <a:fillRect/>
                      </a:stretch>
                    </p:blipFill>
                    <p:spPr>
                      <a:xfrm>
                        <a:off x="6949689" y="4426264"/>
                        <a:ext cx="2474097" cy="623553"/>
                      </a:xfrm>
                      <a:prstGeom prst="rect">
                        <a:avLst/>
                      </a:prstGeom>
                    </p:spPr>
                  </p:pic>
                </p:oleObj>
              </mc:Fallback>
            </mc:AlternateContent>
          </a:graphicData>
        </a:graphic>
      </p:graphicFrame>
      <p:cxnSp>
        <p:nvCxnSpPr>
          <p:cNvPr id="11" name="Straight Connector 10"/>
          <p:cNvCxnSpPr/>
          <p:nvPr/>
        </p:nvCxnSpPr>
        <p:spPr>
          <a:xfrm>
            <a:off x="3901440" y="2425998"/>
            <a:ext cx="10972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683216" y="2425998"/>
            <a:ext cx="10972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709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Derivation of lightly damping displacement x</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C7DABFA-3049-44EC-8EA7-0509F86B5FC2}" type="slidenum">
              <a:rPr lang="en-US" smtClean="0"/>
              <a:t>15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38820199"/>
              </p:ext>
            </p:extLst>
          </p:nvPr>
        </p:nvGraphicFramePr>
        <p:xfrm>
          <a:off x="1506537" y="1965325"/>
          <a:ext cx="9705946" cy="3903769"/>
        </p:xfrm>
        <a:graphic>
          <a:graphicData uri="http://schemas.openxmlformats.org/presentationml/2006/ole">
            <mc:AlternateContent xmlns:mc="http://schemas.openxmlformats.org/markup-compatibility/2006">
              <mc:Choice xmlns:v="urn:schemas-microsoft-com:vml" Requires="v">
                <p:oleObj spid="_x0000_s22550" name="Equation" r:id="rId3" imgW="4609800" imgH="1854000" progId="Equation.DSMT4">
                  <p:embed/>
                </p:oleObj>
              </mc:Choice>
              <mc:Fallback>
                <p:oleObj name="Equation" r:id="rId3" imgW="4609800" imgH="1854000" progId="Equation.DSMT4">
                  <p:embed/>
                  <p:pic>
                    <p:nvPicPr>
                      <p:cNvPr id="0" name=""/>
                      <p:cNvPicPr/>
                      <p:nvPr/>
                    </p:nvPicPr>
                    <p:blipFill>
                      <a:blip r:embed="rId4"/>
                      <a:stretch>
                        <a:fillRect/>
                      </a:stretch>
                    </p:blipFill>
                    <p:spPr>
                      <a:xfrm>
                        <a:off x="1506537" y="1965325"/>
                        <a:ext cx="9705946" cy="3903769"/>
                      </a:xfrm>
                      <a:prstGeom prst="rect">
                        <a:avLst/>
                      </a:prstGeom>
                    </p:spPr>
                  </p:pic>
                </p:oleObj>
              </mc:Fallback>
            </mc:AlternateContent>
          </a:graphicData>
        </a:graphic>
      </p:graphicFrame>
      <p:sp>
        <p:nvSpPr>
          <p:cNvPr id="6" name="TextBox 5"/>
          <p:cNvSpPr txBox="1"/>
          <p:nvPr/>
        </p:nvSpPr>
        <p:spPr>
          <a:xfrm>
            <a:off x="4129087" y="5912393"/>
            <a:ext cx="3043238"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TRY PROBLEM   2.3</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562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Differences between the undamped oscillation and underdamped oscillation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Recall, the undamped oscillatory displacement :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underdamped oscillatory displacement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There are two difference : (1) the presence of the real exponential factor leading to a gradual death of oscillations and (2) the underdamped oscillator’s angular frequency.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underdamped oscillator vibrates a little more slowly than does the undamped oscillator.</a:t>
            </a:r>
          </a:p>
          <a:p>
            <a:pPr>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The period of underdamped oscillator is given by  </a:t>
            </a: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16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604994881"/>
              </p:ext>
            </p:extLst>
          </p:nvPr>
        </p:nvGraphicFramePr>
        <p:xfrm>
          <a:off x="7190735" y="1845734"/>
          <a:ext cx="1958137" cy="460738"/>
        </p:xfrm>
        <a:graphic>
          <a:graphicData uri="http://schemas.openxmlformats.org/presentationml/2006/ole">
            <mc:AlternateContent xmlns:mc="http://schemas.openxmlformats.org/markup-compatibility/2006">
              <mc:Choice xmlns:v="urn:schemas-microsoft-com:vml" Requires="v">
                <p:oleObj spid="_x0000_s17563" name="Equation" r:id="rId3" imgW="1079280" imgH="253800" progId="Equation.DSMT4">
                  <p:embed/>
                </p:oleObj>
              </mc:Choice>
              <mc:Fallback>
                <p:oleObj name="Equation" r:id="rId3" imgW="1079280" imgH="253800" progId="Equation.DSMT4">
                  <p:embed/>
                  <p:pic>
                    <p:nvPicPr>
                      <p:cNvPr id="0" name=""/>
                      <p:cNvPicPr/>
                      <p:nvPr/>
                    </p:nvPicPr>
                    <p:blipFill>
                      <a:blip r:embed="rId4"/>
                      <a:stretch>
                        <a:fillRect/>
                      </a:stretch>
                    </p:blipFill>
                    <p:spPr>
                      <a:xfrm>
                        <a:off x="7190735" y="1845734"/>
                        <a:ext cx="1958137" cy="46073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5385088"/>
              </p:ext>
            </p:extLst>
          </p:nvPr>
        </p:nvGraphicFramePr>
        <p:xfrm>
          <a:off x="6741669" y="2324100"/>
          <a:ext cx="2809875" cy="506413"/>
        </p:xfrm>
        <a:graphic>
          <a:graphicData uri="http://schemas.openxmlformats.org/presentationml/2006/ole">
            <mc:AlternateContent xmlns:mc="http://schemas.openxmlformats.org/markup-compatibility/2006">
              <mc:Choice xmlns:v="urn:schemas-microsoft-com:vml" Requires="v">
                <p:oleObj spid="_x0000_s17564" name="Equation" r:id="rId5" imgW="1549080" imgH="279360" progId="Equation.DSMT4">
                  <p:embed/>
                </p:oleObj>
              </mc:Choice>
              <mc:Fallback>
                <p:oleObj name="Equation" r:id="rId5" imgW="1549080" imgH="279360" progId="Equation.DSMT4">
                  <p:embed/>
                  <p:pic>
                    <p:nvPicPr>
                      <p:cNvPr id="0" name=""/>
                      <p:cNvPicPr/>
                      <p:nvPr/>
                    </p:nvPicPr>
                    <p:blipFill>
                      <a:blip r:embed="rId6"/>
                      <a:stretch>
                        <a:fillRect/>
                      </a:stretch>
                    </p:blipFill>
                    <p:spPr>
                      <a:xfrm>
                        <a:off x="6741669" y="2324100"/>
                        <a:ext cx="2809875" cy="50641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64832451"/>
              </p:ext>
            </p:extLst>
          </p:nvPr>
        </p:nvGraphicFramePr>
        <p:xfrm>
          <a:off x="7700963" y="4740275"/>
          <a:ext cx="4176712" cy="1236663"/>
        </p:xfrm>
        <a:graphic>
          <a:graphicData uri="http://schemas.openxmlformats.org/presentationml/2006/ole">
            <mc:AlternateContent xmlns:mc="http://schemas.openxmlformats.org/markup-compatibility/2006">
              <mc:Choice xmlns:v="urn:schemas-microsoft-com:vml" Requires="v">
                <p:oleObj spid="_x0000_s17565" name="Equation" r:id="rId7" imgW="2400120" imgH="711000" progId="Equation.DSMT4">
                  <p:embed/>
                </p:oleObj>
              </mc:Choice>
              <mc:Fallback>
                <p:oleObj name="Equation" r:id="rId7" imgW="2400120" imgH="711000" progId="Equation.DSMT4">
                  <p:embed/>
                  <p:pic>
                    <p:nvPicPr>
                      <p:cNvPr id="0" name=""/>
                      <p:cNvPicPr/>
                      <p:nvPr/>
                    </p:nvPicPr>
                    <p:blipFill>
                      <a:blip r:embed="rId8"/>
                      <a:stretch>
                        <a:fillRect/>
                      </a:stretch>
                    </p:blipFill>
                    <p:spPr>
                      <a:xfrm>
                        <a:off x="7700963" y="4740275"/>
                        <a:ext cx="4176712" cy="1236663"/>
                      </a:xfrm>
                      <a:prstGeom prst="rect">
                        <a:avLst/>
                      </a:prstGeom>
                    </p:spPr>
                  </p:pic>
                </p:oleObj>
              </mc:Fallback>
            </mc:AlternateContent>
          </a:graphicData>
        </a:graphic>
      </p:graphicFrame>
    </p:spTree>
    <p:extLst>
      <p:ext uri="{BB962C8B-B14F-4D97-AF65-F5344CB8AC3E}">
        <p14:creationId xmlns:p14="http://schemas.microsoft.com/office/powerpoint/2010/main" val="3243381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Plasma oscillations-what is plasma?</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3384" y="1737360"/>
            <a:ext cx="10589895" cy="4023360"/>
          </a:xfrm>
        </p:spPr>
        <p:txBody>
          <a:bodyPr>
            <a:normAutofit/>
          </a:bodyPr>
          <a:lstStyle/>
          <a:p>
            <a:r>
              <a:rPr lang="en-US" sz="2400" dirty="0">
                <a:latin typeface="Times New Roman" panose="02020603050405020304" pitchFamily="18" charset="0"/>
                <a:cs typeface="Times New Roman" panose="02020603050405020304" pitchFamily="18" charset="0"/>
              </a:rPr>
              <a:t>Plasma is simply an </a:t>
            </a:r>
            <a:r>
              <a:rPr lang="en-US" sz="2400" dirty="0" smtClean="0">
                <a:latin typeface="Times New Roman" panose="02020603050405020304" pitchFamily="18" charset="0"/>
                <a:cs typeface="Times New Roman" panose="02020603050405020304" pitchFamily="18" charset="0"/>
              </a:rPr>
              <a:t>ionized </a:t>
            </a:r>
            <a:r>
              <a:rPr lang="en-US" sz="2400" dirty="0">
                <a:latin typeface="Times New Roman" panose="02020603050405020304" pitchFamily="18" charset="0"/>
                <a:cs typeface="Times New Roman" panose="02020603050405020304" pitchFamily="18" charset="0"/>
              </a:rPr>
              <a:t>or electrically charged gas, and is often described as the fourth state of matter, i.e. when energy is added to a solid (first state) it becomes a liquid (second state); with more added energy it becomes a gas (third state) and when further energy is added it eventually disassociates to become a plasma. </a:t>
            </a:r>
          </a:p>
        </p:txBody>
      </p:sp>
      <p:sp>
        <p:nvSpPr>
          <p:cNvPr id="4" name="Slide Number Placeholder 3"/>
          <p:cNvSpPr>
            <a:spLocks noGrp="1"/>
          </p:cNvSpPr>
          <p:nvPr>
            <p:ph type="sldNum" sz="quarter" idx="12"/>
          </p:nvPr>
        </p:nvSpPr>
        <p:spPr/>
        <p:txBody>
          <a:bodyPr/>
          <a:lstStyle/>
          <a:p>
            <a:fld id="{FC7DABFA-3049-44EC-8EA7-0509F86B5FC2}" type="slidenum">
              <a:rPr lang="en-US" smtClean="0"/>
              <a:t>17</a:t>
            </a:fld>
            <a:endParaRPr lang="en-US"/>
          </a:p>
        </p:txBody>
      </p:sp>
      <p:pic>
        <p:nvPicPr>
          <p:cNvPr id="5" name="Picture 4"/>
          <p:cNvPicPr>
            <a:picLocks noChangeAspect="1"/>
          </p:cNvPicPr>
          <p:nvPr/>
        </p:nvPicPr>
        <p:blipFill>
          <a:blip r:embed="rId2"/>
          <a:stretch>
            <a:fillRect/>
          </a:stretch>
        </p:blipFill>
        <p:spPr>
          <a:xfrm>
            <a:off x="1325880" y="3188117"/>
            <a:ext cx="9753600" cy="3162300"/>
          </a:xfrm>
          <a:prstGeom prst="rect">
            <a:avLst/>
          </a:prstGeom>
        </p:spPr>
      </p:pic>
      <p:sp>
        <p:nvSpPr>
          <p:cNvPr id="6" name="Rectangle 5"/>
          <p:cNvSpPr/>
          <p:nvPr/>
        </p:nvSpPr>
        <p:spPr>
          <a:xfrm>
            <a:off x="3466360" y="6455578"/>
            <a:ext cx="5320239" cy="369332"/>
          </a:xfrm>
          <a:prstGeom prst="rect">
            <a:avLst/>
          </a:prstGeom>
        </p:spPr>
        <p:txBody>
          <a:bodyPr wrap="none">
            <a:spAutoFit/>
          </a:bodyPr>
          <a:lstStyle/>
          <a:p>
            <a:r>
              <a:rPr lang="en-US" dirty="0">
                <a:hlinkClick r:id="rId3"/>
              </a:rPr>
              <a:t>https://tetronics.com/our-technology/what-is-plasma/</a:t>
            </a:r>
            <a:endParaRPr lang="en-US" dirty="0"/>
          </a:p>
        </p:txBody>
      </p:sp>
    </p:spTree>
    <p:extLst>
      <p:ext uri="{BB962C8B-B14F-4D97-AF65-F5344CB8AC3E}">
        <p14:creationId xmlns:p14="http://schemas.microsoft.com/office/powerpoint/2010/main" val="1051121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Plasma oscillation : the ionosphere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19675" y="1845734"/>
            <a:ext cx="7172325" cy="4023360"/>
          </a:xfrm>
        </p:spPr>
        <p:txBody>
          <a:bodyPr>
            <a:no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ionosphere is defined as the layer of the Earth's </a:t>
            </a:r>
            <a:r>
              <a:rPr lang="en-US" sz="2400" dirty="0" smtClean="0">
                <a:latin typeface="Times New Roman" panose="02020603050405020304" pitchFamily="18" charset="0"/>
                <a:cs typeface="Times New Roman" panose="02020603050405020304" pitchFamily="18" charset="0"/>
              </a:rPr>
              <a:t>atmosphere </a:t>
            </a:r>
            <a:r>
              <a:rPr lang="en-US" sz="2400" dirty="0">
                <a:latin typeface="Times New Roman" panose="02020603050405020304" pitchFamily="18" charset="0"/>
                <a:cs typeface="Times New Roman" panose="02020603050405020304" pitchFamily="18" charset="0"/>
              </a:rPr>
              <a:t>ionized by solar and cosmic radiation. It lies 75-1000 </a:t>
            </a:r>
            <a:r>
              <a:rPr lang="en-US" sz="2400" dirty="0" smtClean="0">
                <a:latin typeface="Times New Roman" panose="02020603050405020304" pitchFamily="18" charset="0"/>
                <a:cs typeface="Times New Roman" panose="02020603050405020304" pitchFamily="18" charset="0"/>
              </a:rPr>
              <a:t>km </a:t>
            </a:r>
            <a:r>
              <a:rPr lang="en-US" sz="2400" dirty="0">
                <a:latin typeface="Times New Roman" panose="02020603050405020304" pitchFamily="18" charset="0"/>
                <a:cs typeface="Times New Roman" panose="02020603050405020304" pitchFamily="18" charset="0"/>
              </a:rPr>
              <a:t>above the Earth</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Because of the high energy from the Sun and from cosmic rays, the atoms in this area have been stripped of one or more of their electrons, or “ionized,” and are therefore positively charged. The ionized electrons behave as free particles</a:t>
            </a:r>
            <a:r>
              <a:rPr lang="en-US" sz="2400" dirty="0" smtClean="0">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The particles are in the plasma state.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ionosphere </a:t>
            </a:r>
            <a:r>
              <a:rPr lang="en-US" sz="2400" dirty="0" smtClean="0">
                <a:latin typeface="Times New Roman" panose="02020603050405020304" pitchFamily="18" charset="0"/>
                <a:cs typeface="Times New Roman" panose="02020603050405020304" pitchFamily="18" charset="0"/>
              </a:rPr>
              <a:t>influences</a:t>
            </a:r>
            <a:r>
              <a:rPr lang="en-US" sz="2400" dirty="0">
                <a:latin typeface="Times New Roman" panose="02020603050405020304" pitchFamily="18" charset="0"/>
                <a:cs typeface="Times New Roman" panose="02020603050405020304" pitchFamily="18" charset="0"/>
              </a:rPr>
              <a:t> radio propagation to distant places on the Earth, and between satellites and Earth.</a:t>
            </a:r>
          </a:p>
        </p:txBody>
      </p:sp>
      <p:sp>
        <p:nvSpPr>
          <p:cNvPr id="4" name="Slide Number Placeholder 3"/>
          <p:cNvSpPr>
            <a:spLocks noGrp="1"/>
          </p:cNvSpPr>
          <p:nvPr>
            <p:ph type="sldNum" sz="quarter" idx="12"/>
          </p:nvPr>
        </p:nvSpPr>
        <p:spPr/>
        <p:txBody>
          <a:bodyPr/>
          <a:lstStyle/>
          <a:p>
            <a:fld id="{FC7DABFA-3049-44EC-8EA7-0509F86B5FC2}" type="slidenum">
              <a:rPr lang="en-US" smtClean="0"/>
              <a:t>18</a:t>
            </a:fld>
            <a:endParaRPr lang="en-US"/>
          </a:p>
        </p:txBody>
      </p:sp>
      <p:pic>
        <p:nvPicPr>
          <p:cNvPr id="5" name="Picture 4"/>
          <p:cNvPicPr>
            <a:picLocks noChangeAspect="1"/>
          </p:cNvPicPr>
          <p:nvPr/>
        </p:nvPicPr>
        <p:blipFill>
          <a:blip r:embed="rId2"/>
          <a:stretch>
            <a:fillRect/>
          </a:stretch>
        </p:blipFill>
        <p:spPr>
          <a:xfrm>
            <a:off x="0" y="1845734"/>
            <a:ext cx="4970603" cy="3848630"/>
          </a:xfrm>
          <a:prstGeom prst="rect">
            <a:avLst/>
          </a:prstGeom>
        </p:spPr>
      </p:pic>
      <p:sp>
        <p:nvSpPr>
          <p:cNvPr id="6" name="Rectangle 5"/>
          <p:cNvSpPr/>
          <p:nvPr/>
        </p:nvSpPr>
        <p:spPr>
          <a:xfrm>
            <a:off x="2819801" y="6459785"/>
            <a:ext cx="6126229" cy="369332"/>
          </a:xfrm>
          <a:prstGeom prst="rect">
            <a:avLst/>
          </a:prstGeom>
        </p:spPr>
        <p:txBody>
          <a:bodyPr wrap="none">
            <a:spAutoFit/>
          </a:bodyPr>
          <a:lstStyle/>
          <a:p>
            <a:r>
              <a:rPr lang="en-US" dirty="0">
                <a:hlinkClick r:id="rId3"/>
              </a:rPr>
              <a:t>http://solar-center.stanford.edu/SID/activities/ionosphere.html</a:t>
            </a:r>
            <a:endParaRPr lang="en-US" dirty="0"/>
          </a:p>
        </p:txBody>
      </p:sp>
    </p:spTree>
    <p:extLst>
      <p:ext uri="{BB962C8B-B14F-4D97-AF65-F5344CB8AC3E}">
        <p14:creationId xmlns:p14="http://schemas.microsoft.com/office/powerpoint/2010/main" val="2310668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776" y="88371"/>
            <a:ext cx="11261408" cy="1450757"/>
          </a:xfrm>
        </p:spPr>
        <p:txBody>
          <a:bodyPr/>
          <a:lstStyle/>
          <a:p>
            <a:r>
              <a:rPr lang="en-US" b="1" dirty="0" smtClean="0">
                <a:latin typeface="Times New Roman" panose="02020603050405020304" pitchFamily="18" charset="0"/>
                <a:cs typeface="Times New Roman" panose="02020603050405020304" pitchFamily="18" charset="0"/>
              </a:rPr>
              <a:t>Plasma oscillations : Plasma characteristics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1" y="1845734"/>
            <a:ext cx="11630024"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plasma is overall neutral, i.e., the number density of the electrons and ions are the same.</a:t>
            </a:r>
          </a:p>
        </p:txBody>
      </p:sp>
      <p:sp>
        <p:nvSpPr>
          <p:cNvPr id="4" name="Slide Number Placeholder 3"/>
          <p:cNvSpPr>
            <a:spLocks noGrp="1"/>
          </p:cNvSpPr>
          <p:nvPr>
            <p:ph type="sldNum" sz="quarter" idx="12"/>
          </p:nvPr>
        </p:nvSpPr>
        <p:spPr/>
        <p:txBody>
          <a:bodyPr/>
          <a:lstStyle/>
          <a:p>
            <a:fld id="{FC7DABFA-3049-44EC-8EA7-0509F86B5FC2}" type="slidenum">
              <a:rPr lang="en-US" smtClean="0"/>
              <a:t>19</a:t>
            </a:fld>
            <a:endParaRPr lang="en-US"/>
          </a:p>
        </p:txBody>
      </p:sp>
      <p:pic>
        <p:nvPicPr>
          <p:cNvPr id="5" name="Picture 4"/>
          <p:cNvPicPr>
            <a:picLocks noChangeAspect="1"/>
          </p:cNvPicPr>
          <p:nvPr/>
        </p:nvPicPr>
        <p:blipFill rotWithShape="1">
          <a:blip r:embed="rId3"/>
          <a:srcRect l="25429" t="52710" r="24297" b="12899"/>
          <a:stretch/>
        </p:blipFill>
        <p:spPr>
          <a:xfrm>
            <a:off x="1785159" y="2525819"/>
            <a:ext cx="7986712" cy="3071812"/>
          </a:xfrm>
          <a:prstGeom prst="rect">
            <a:avLst/>
          </a:prstGeom>
        </p:spPr>
      </p:pic>
      <p:sp>
        <p:nvSpPr>
          <p:cNvPr id="6" name="Rectangle 5"/>
          <p:cNvSpPr/>
          <p:nvPr/>
        </p:nvSpPr>
        <p:spPr>
          <a:xfrm>
            <a:off x="1913746" y="6328128"/>
            <a:ext cx="8915399" cy="369332"/>
          </a:xfrm>
          <a:prstGeom prst="rect">
            <a:avLst/>
          </a:prstGeom>
        </p:spPr>
        <p:txBody>
          <a:bodyPr wrap="square">
            <a:spAutoFit/>
          </a:bodyPr>
          <a:lstStyle/>
          <a:p>
            <a:r>
              <a:rPr lang="en-US" dirty="0">
                <a:hlinkClick r:id="rId4"/>
              </a:rPr>
              <a:t>http://homepage.physics.uiowa.edu/~rmerlino/129Fall12/29_129_Plasma_oscillations.pdf</a:t>
            </a:r>
            <a:endParaRPr lang="en-US" dirty="0"/>
          </a:p>
        </p:txBody>
      </p:sp>
    </p:spTree>
    <p:extLst>
      <p:ext uri="{BB962C8B-B14F-4D97-AF65-F5344CB8AC3E}">
        <p14:creationId xmlns:p14="http://schemas.microsoft.com/office/powerpoint/2010/main" val="1328807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Phase space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4350" y="1845734"/>
            <a:ext cx="10641330"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classical mechanics, the phase space is the space of all possible states of a </a:t>
            </a:r>
            <a:r>
              <a:rPr lang="en-US" sz="2400" dirty="0" smtClean="0">
                <a:latin typeface="Times New Roman" panose="02020603050405020304" pitchFamily="18" charset="0"/>
                <a:cs typeface="Times New Roman" panose="02020603050405020304" pitchFamily="18" charset="0"/>
              </a:rPr>
              <a:t>system;</a:t>
            </a:r>
            <a:r>
              <a:rPr lang="en-US" sz="2400" dirty="0"/>
              <a:t> </a:t>
            </a:r>
            <a:r>
              <a:rPr lang="en-US" sz="2400" dirty="0">
                <a:latin typeface="Times New Roman" panose="02020603050405020304" pitchFamily="18" charset="0"/>
                <a:cs typeface="Times New Roman" panose="02020603050405020304" pitchFamily="18" charset="0"/>
              </a:rPr>
              <a:t>the state of a mechanical system is defined by the constituent positions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velocities or momenta.</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horizontal coordinate represents the position x while the vertical coordinate represents the velocity v.</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future state of motion of such a particle is completely specified if its positon and velocity are know simultaneously.</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trajectory of these points in phase space represents the complete time history of the particle.</a:t>
            </a:r>
          </a:p>
        </p:txBody>
      </p:sp>
      <p:sp>
        <p:nvSpPr>
          <p:cNvPr id="4" name="Slide Number Placeholder 3"/>
          <p:cNvSpPr>
            <a:spLocks noGrp="1"/>
          </p:cNvSpPr>
          <p:nvPr>
            <p:ph type="sldNum" sz="quarter" idx="12"/>
          </p:nvPr>
        </p:nvSpPr>
        <p:spPr/>
        <p:txBody>
          <a:bodyPr/>
          <a:lstStyle/>
          <a:p>
            <a:fld id="{FC7DABFA-3049-44EC-8EA7-0509F86B5FC2}" type="slidenum">
              <a:rPr lang="en-US" smtClean="0"/>
              <a:t>2</a:t>
            </a:fld>
            <a:endParaRPr lang="en-US"/>
          </a:p>
        </p:txBody>
      </p:sp>
    </p:spTree>
    <p:extLst>
      <p:ext uri="{BB962C8B-B14F-4D97-AF65-F5344CB8AC3E}">
        <p14:creationId xmlns:p14="http://schemas.microsoft.com/office/powerpoint/2010/main" val="3705836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Plasma oscillation : the analysis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61474" y="1737360"/>
            <a:ext cx="11530012"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positive region on the left side and the negative region on the right side can be considered as two parallel charged planes, each having a cross sectional area and width x.</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20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26227991"/>
              </p:ext>
            </p:extLst>
          </p:nvPr>
        </p:nvGraphicFramePr>
        <p:xfrm>
          <a:off x="1912014" y="2530829"/>
          <a:ext cx="8102744" cy="4294081"/>
        </p:xfrm>
        <a:graphic>
          <a:graphicData uri="http://schemas.openxmlformats.org/presentationml/2006/ole">
            <mc:AlternateContent xmlns:mc="http://schemas.openxmlformats.org/markup-compatibility/2006">
              <mc:Choice xmlns:v="urn:schemas-microsoft-com:vml" Requires="v">
                <p:oleObj spid="_x0000_s23571" name="Equation" r:id="rId4" imgW="5511600" imgH="2920680" progId="Equation.DSMT4">
                  <p:embed/>
                </p:oleObj>
              </mc:Choice>
              <mc:Fallback>
                <p:oleObj name="Equation" r:id="rId4" imgW="5511600" imgH="2920680" progId="Equation.DSMT4">
                  <p:embed/>
                  <p:pic>
                    <p:nvPicPr>
                      <p:cNvPr id="0" name=""/>
                      <p:cNvPicPr/>
                      <p:nvPr/>
                    </p:nvPicPr>
                    <p:blipFill>
                      <a:blip r:embed="rId5"/>
                      <a:stretch>
                        <a:fillRect/>
                      </a:stretch>
                    </p:blipFill>
                    <p:spPr>
                      <a:xfrm>
                        <a:off x="1912014" y="2530829"/>
                        <a:ext cx="8102744" cy="4294081"/>
                      </a:xfrm>
                      <a:prstGeom prst="rect">
                        <a:avLst/>
                      </a:prstGeom>
                      <a:solidFill>
                        <a:schemeClr val="bg1"/>
                      </a:solidFill>
                    </p:spPr>
                  </p:pic>
                </p:oleObj>
              </mc:Fallback>
            </mc:AlternateContent>
          </a:graphicData>
        </a:graphic>
      </p:graphicFrame>
      <p:sp>
        <p:nvSpPr>
          <p:cNvPr id="6" name="Rectangle 5"/>
          <p:cNvSpPr/>
          <p:nvPr/>
        </p:nvSpPr>
        <p:spPr>
          <a:xfrm>
            <a:off x="5986463" y="2530829"/>
            <a:ext cx="1985962" cy="657288"/>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4639" y="3884400"/>
            <a:ext cx="1985962" cy="75447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24639" y="4677869"/>
            <a:ext cx="1985962" cy="759653"/>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39188" y="5802497"/>
            <a:ext cx="1275570" cy="751692"/>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62998" y="6369523"/>
            <a:ext cx="3043238"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TRY PROBLEM   2.8</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779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Energy Consideration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3"/>
            <a:ext cx="10058400" cy="4614052"/>
          </a:xfrm>
        </p:spPr>
        <p:txBody>
          <a:bodyPr>
            <a:normAutofit lnSpcReduction="10000"/>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total energy of the damped harmonic oscillator is given by</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Differentiate the total energy with respect to t :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From the equation of motion of the damped oscillation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time rate of change of total energy is found to be the product of the damping force and the velocity</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Because this always either zero (undamped) or negative (underdamped), </a:t>
            </a:r>
            <a:r>
              <a:rPr lang="en-US" sz="2400" b="1" dirty="0" smtClean="0">
                <a:solidFill>
                  <a:srgbClr val="FF0000"/>
                </a:solidFill>
                <a:latin typeface="Times New Roman" panose="02020603050405020304" pitchFamily="18" charset="0"/>
                <a:cs typeface="Times New Roman" panose="02020603050405020304" pitchFamily="18" charset="0"/>
              </a:rPr>
              <a:t>the total energy continually decreases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17804058"/>
              </p:ext>
            </p:extLst>
          </p:nvPr>
        </p:nvGraphicFramePr>
        <p:xfrm>
          <a:off x="9082088" y="1723408"/>
          <a:ext cx="2103378" cy="733188"/>
        </p:xfrm>
        <a:graphic>
          <a:graphicData uri="http://schemas.openxmlformats.org/presentationml/2006/ole">
            <mc:AlternateContent xmlns:mc="http://schemas.openxmlformats.org/markup-compatibility/2006">
              <mc:Choice xmlns:v="urn:schemas-microsoft-com:vml" Requires="v">
                <p:oleObj spid="_x0000_s18626" name="Equation" r:id="rId4" imgW="1130040" imgH="393480" progId="Equation.DSMT4">
                  <p:embed/>
                </p:oleObj>
              </mc:Choice>
              <mc:Fallback>
                <p:oleObj name="Equation" r:id="rId4" imgW="1130040" imgH="393480" progId="Equation.DSMT4">
                  <p:embed/>
                  <p:pic>
                    <p:nvPicPr>
                      <p:cNvPr id="0" name=""/>
                      <p:cNvPicPr/>
                      <p:nvPr/>
                    </p:nvPicPr>
                    <p:blipFill>
                      <a:blip r:embed="rId5"/>
                      <a:stretch>
                        <a:fillRect/>
                      </a:stretch>
                    </p:blipFill>
                    <p:spPr>
                      <a:xfrm>
                        <a:off x="9082088" y="1723408"/>
                        <a:ext cx="2103378" cy="73318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77405214"/>
              </p:ext>
            </p:extLst>
          </p:nvPr>
        </p:nvGraphicFramePr>
        <p:xfrm>
          <a:off x="3873500" y="2805752"/>
          <a:ext cx="3590259" cy="783609"/>
        </p:xfrm>
        <a:graphic>
          <a:graphicData uri="http://schemas.openxmlformats.org/presentationml/2006/ole">
            <mc:AlternateContent xmlns:mc="http://schemas.openxmlformats.org/markup-compatibility/2006">
              <mc:Choice xmlns:v="urn:schemas-microsoft-com:vml" Requires="v">
                <p:oleObj spid="_x0000_s18627" name="Equation" r:id="rId6" imgW="1803240" imgH="393480" progId="Equation.DSMT4">
                  <p:embed/>
                </p:oleObj>
              </mc:Choice>
              <mc:Fallback>
                <p:oleObj name="Equation" r:id="rId6" imgW="1803240" imgH="393480" progId="Equation.DSMT4">
                  <p:embed/>
                  <p:pic>
                    <p:nvPicPr>
                      <p:cNvPr id="0" name=""/>
                      <p:cNvPicPr/>
                      <p:nvPr/>
                    </p:nvPicPr>
                    <p:blipFill>
                      <a:blip r:embed="rId7"/>
                      <a:stretch>
                        <a:fillRect/>
                      </a:stretch>
                    </p:blipFill>
                    <p:spPr>
                      <a:xfrm>
                        <a:off x="3873500" y="2805752"/>
                        <a:ext cx="3590259" cy="78360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42391616"/>
              </p:ext>
            </p:extLst>
          </p:nvPr>
        </p:nvGraphicFramePr>
        <p:xfrm>
          <a:off x="8395819" y="3661757"/>
          <a:ext cx="2372265" cy="425792"/>
        </p:xfrm>
        <a:graphic>
          <a:graphicData uri="http://schemas.openxmlformats.org/presentationml/2006/ole">
            <mc:AlternateContent xmlns:mc="http://schemas.openxmlformats.org/markup-compatibility/2006">
              <mc:Choice xmlns:v="urn:schemas-microsoft-com:vml" Requires="v">
                <p:oleObj spid="_x0000_s18628" name="Equation" r:id="rId8" imgW="990360" imgH="177480" progId="Equation.DSMT4">
                  <p:embed/>
                </p:oleObj>
              </mc:Choice>
              <mc:Fallback>
                <p:oleObj name="Equation" r:id="rId8" imgW="990360" imgH="177480" progId="Equation.DSMT4">
                  <p:embed/>
                  <p:pic>
                    <p:nvPicPr>
                      <p:cNvPr id="0" name=""/>
                      <p:cNvPicPr/>
                      <p:nvPr/>
                    </p:nvPicPr>
                    <p:blipFill>
                      <a:blip r:embed="rId9"/>
                      <a:stretch>
                        <a:fillRect/>
                      </a:stretch>
                    </p:blipFill>
                    <p:spPr>
                      <a:xfrm>
                        <a:off x="8395819" y="3661757"/>
                        <a:ext cx="2372265" cy="42579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49870345"/>
              </p:ext>
            </p:extLst>
          </p:nvPr>
        </p:nvGraphicFramePr>
        <p:xfrm>
          <a:off x="4324350" y="4633913"/>
          <a:ext cx="2633663" cy="728662"/>
        </p:xfrm>
        <a:graphic>
          <a:graphicData uri="http://schemas.openxmlformats.org/presentationml/2006/ole">
            <mc:AlternateContent xmlns:mc="http://schemas.openxmlformats.org/markup-compatibility/2006">
              <mc:Choice xmlns:v="urn:schemas-microsoft-com:vml" Requires="v">
                <p:oleObj spid="_x0000_s18629" name="Equation" r:id="rId10" imgW="1422360" imgH="393480" progId="Equation.DSMT4">
                  <p:embed/>
                </p:oleObj>
              </mc:Choice>
              <mc:Fallback>
                <p:oleObj name="Equation" r:id="rId10" imgW="1422360" imgH="393480" progId="Equation.DSMT4">
                  <p:embed/>
                  <p:pic>
                    <p:nvPicPr>
                      <p:cNvPr id="0" name=""/>
                      <p:cNvPicPr/>
                      <p:nvPr/>
                    </p:nvPicPr>
                    <p:blipFill>
                      <a:blip r:embed="rId11"/>
                      <a:stretch>
                        <a:fillRect/>
                      </a:stretch>
                    </p:blipFill>
                    <p:spPr>
                      <a:xfrm>
                        <a:off x="4324350" y="4633913"/>
                        <a:ext cx="2633663" cy="728662"/>
                      </a:xfrm>
                      <a:prstGeom prst="rect">
                        <a:avLst/>
                      </a:prstGeom>
                    </p:spPr>
                  </p:pic>
                </p:oleObj>
              </mc:Fallback>
            </mc:AlternateContent>
          </a:graphicData>
        </a:graphic>
      </p:graphicFrame>
    </p:spTree>
    <p:extLst>
      <p:ext uri="{BB962C8B-B14F-4D97-AF65-F5344CB8AC3E}">
        <p14:creationId xmlns:p14="http://schemas.microsoft.com/office/powerpoint/2010/main" val="712354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Damping ratio</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7625" y="1845734"/>
            <a:ext cx="10818055"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Damping Ratio </a:t>
            </a:r>
            <a:r>
              <a:rPr lang="en-US"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zeta</a:t>
            </a:r>
            <a:r>
              <a:rPr lang="en-US" sz="2400" dirty="0" smtClean="0">
                <a:latin typeface="Times New Roman" panose="02020603050405020304" pitchFamily="18" charset="0"/>
                <a:cs typeface="Times New Roman" panose="02020603050405020304" pitchFamily="18" charset="0"/>
              </a:rPr>
              <a:t>) is </a:t>
            </a:r>
            <a:r>
              <a:rPr lang="en-US" sz="2400" dirty="0">
                <a:latin typeface="Times New Roman" panose="02020603050405020304" pitchFamily="18" charset="0"/>
                <a:cs typeface="Times New Roman" panose="02020603050405020304" pitchFamily="18" charset="0"/>
              </a:rPr>
              <a:t>dimensionless parameter which describes how an oscillating or vibrating body comes to </a:t>
            </a:r>
            <a:r>
              <a:rPr lang="en-US" sz="2400" dirty="0" smtClean="0">
                <a:latin typeface="Times New Roman" panose="02020603050405020304" pitchFamily="18" charset="0"/>
                <a:cs typeface="Times New Roman" panose="02020603050405020304" pitchFamily="18" charset="0"/>
              </a:rPr>
              <a:t>rest.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22</a:t>
            </a:fld>
            <a:endParaRPr lang="en-US"/>
          </a:p>
        </p:txBody>
      </p:sp>
      <p:pic>
        <p:nvPicPr>
          <p:cNvPr id="5" name="Picture 4"/>
          <p:cNvPicPr>
            <a:picLocks noChangeAspect="1"/>
          </p:cNvPicPr>
          <p:nvPr/>
        </p:nvPicPr>
        <p:blipFill>
          <a:blip r:embed="rId3"/>
          <a:stretch>
            <a:fillRect/>
          </a:stretch>
        </p:blipFill>
        <p:spPr>
          <a:xfrm>
            <a:off x="6335705" y="276218"/>
            <a:ext cx="4220765" cy="1225884"/>
          </a:xfrm>
          <a:prstGeom prst="rect">
            <a:avLst/>
          </a:prstGeom>
        </p:spPr>
      </p:pic>
      <p:pic>
        <p:nvPicPr>
          <p:cNvPr id="6" name="Picture 5"/>
          <p:cNvPicPr>
            <a:picLocks noChangeAspect="1"/>
          </p:cNvPicPr>
          <p:nvPr/>
        </p:nvPicPr>
        <p:blipFill>
          <a:blip r:embed="rId4"/>
          <a:stretch>
            <a:fillRect/>
          </a:stretch>
        </p:blipFill>
        <p:spPr>
          <a:xfrm>
            <a:off x="337625" y="2849953"/>
            <a:ext cx="4467879" cy="3127515"/>
          </a:xfrm>
          <a:prstGeom prst="rect">
            <a:avLst/>
          </a:prstGeom>
        </p:spPr>
      </p:pic>
      <p:pic>
        <p:nvPicPr>
          <p:cNvPr id="7" name="Picture 6"/>
          <p:cNvPicPr>
            <a:picLocks noChangeAspect="1"/>
          </p:cNvPicPr>
          <p:nvPr/>
        </p:nvPicPr>
        <p:blipFill>
          <a:blip r:embed="rId5"/>
          <a:stretch>
            <a:fillRect/>
          </a:stretch>
        </p:blipFill>
        <p:spPr>
          <a:xfrm>
            <a:off x="6349510" y="2532999"/>
            <a:ext cx="4466975" cy="3336095"/>
          </a:xfrm>
          <a:prstGeom prst="rect">
            <a:avLst/>
          </a:prstGeom>
        </p:spPr>
      </p:pic>
      <p:sp>
        <p:nvSpPr>
          <p:cNvPr id="8" name="Rectangle 7"/>
          <p:cNvSpPr/>
          <p:nvPr/>
        </p:nvSpPr>
        <p:spPr>
          <a:xfrm>
            <a:off x="4575326" y="6371693"/>
            <a:ext cx="4673202" cy="369332"/>
          </a:xfrm>
          <a:prstGeom prst="rect">
            <a:avLst/>
          </a:prstGeom>
        </p:spPr>
        <p:txBody>
          <a:bodyPr wrap="none">
            <a:spAutoFit/>
          </a:bodyPr>
          <a:lstStyle/>
          <a:p>
            <a:r>
              <a:rPr lang="en-US" dirty="0"/>
              <a:t>https://www.quora.com/What-is-damping-ratio</a:t>
            </a:r>
          </a:p>
        </p:txBody>
      </p:sp>
    </p:spTree>
    <p:extLst>
      <p:ext uri="{BB962C8B-B14F-4D97-AF65-F5344CB8AC3E}">
        <p14:creationId xmlns:p14="http://schemas.microsoft.com/office/powerpoint/2010/main" val="975217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4" y="0"/>
            <a:ext cx="11058525" cy="1450757"/>
          </a:xfrm>
        </p:spPr>
        <p:txBody>
          <a:bodyPr/>
          <a:lstStyle/>
          <a:p>
            <a:pPr algn="ctr"/>
            <a:r>
              <a:rPr lang="en-US" b="1" dirty="0" smtClean="0">
                <a:latin typeface="Times New Roman" panose="02020603050405020304" pitchFamily="18" charset="0"/>
                <a:cs typeface="Times New Roman" panose="02020603050405020304" pitchFamily="18" charset="0"/>
              </a:rPr>
              <a:t>What is  the damping ratio </a:t>
            </a:r>
            <a:r>
              <a:rPr lang="en-US" b="1" dirty="0" smtClean="0">
                <a:latin typeface="Times New Roman" panose="02020603050405020304" pitchFamily="18" charset="0"/>
                <a:cs typeface="Times New Roman" panose="02020603050405020304" pitchFamily="18" charset="0"/>
                <a:sym typeface="Symbol" panose="05050102010706020507" pitchFamily="18" charset="2"/>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49" y="1845734"/>
            <a:ext cx="11301413" cy="4212166"/>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damping ratio </a:t>
            </a:r>
            <a:r>
              <a:rPr lang="en-US" sz="2400" dirty="0" smtClean="0">
                <a:latin typeface="Times New Roman" panose="02020603050405020304" pitchFamily="18" charset="0"/>
                <a:cs typeface="Times New Roman" panose="02020603050405020304" pitchFamily="18" charset="0"/>
              </a:rPr>
              <a:t>gives </a:t>
            </a:r>
            <a:r>
              <a:rPr lang="en-US" sz="2400" dirty="0">
                <a:latin typeface="Times New Roman" panose="02020603050405020304" pitchFamily="18" charset="0"/>
                <a:cs typeface="Times New Roman" panose="02020603050405020304" pitchFamily="18" charset="0"/>
              </a:rPr>
              <a:t>the level of damping in a system relative to critical damping</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The damping ratio can </a:t>
            </a:r>
            <a:r>
              <a:rPr lang="en-US" sz="2400" dirty="0">
                <a:latin typeface="Times New Roman" panose="02020603050405020304" pitchFamily="18" charset="0"/>
                <a:cs typeface="Times New Roman" panose="02020603050405020304" pitchFamily="18" charset="0"/>
              </a:rPr>
              <a:t>be defined as </a:t>
            </a:r>
            <a:r>
              <a:rPr lang="en-US" sz="2400" b="1" i="1" dirty="0">
                <a:solidFill>
                  <a:srgbClr val="FF0000"/>
                </a:solidFill>
                <a:latin typeface="Times New Roman" panose="02020603050405020304" pitchFamily="18" charset="0"/>
                <a:cs typeface="Times New Roman" panose="02020603050405020304" pitchFamily="18" charset="0"/>
              </a:rPr>
              <a:t>the ratio of the damping coefficient in the system's differential equation to the critical damping </a:t>
            </a:r>
            <a:r>
              <a:rPr lang="en-US" sz="2400" b="1" i="1" dirty="0" smtClean="0">
                <a:solidFill>
                  <a:srgbClr val="FF0000"/>
                </a:solidFill>
                <a:latin typeface="Times New Roman" panose="02020603050405020304" pitchFamily="18" charset="0"/>
                <a:cs typeface="Times New Roman" panose="02020603050405020304" pitchFamily="18" charset="0"/>
              </a:rPr>
              <a:t>coefficient</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b="1" dirty="0" smtClean="0">
                <a:solidFill>
                  <a:srgbClr val="FF0000"/>
                </a:solidFill>
                <a:latin typeface="Times New Roman" panose="02020603050405020304" pitchFamily="18" charset="0"/>
                <a:cs typeface="Times New Roman" panose="02020603050405020304" pitchFamily="18" charset="0"/>
              </a:rPr>
              <a:t>Example 1 : A spring-mass damper system has mass of 100 kg, stiffness of 3000 N/m and damping coefficient of 300 kg/s. Calculate the undamped natural frequency, the damping ratio and the damped natural frequency. Does the system oscillate?</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23</a:t>
            </a:fld>
            <a:endParaRPr lang="en-US"/>
          </a:p>
        </p:txBody>
      </p:sp>
      <p:pic>
        <p:nvPicPr>
          <p:cNvPr id="5" name="Picture 4"/>
          <p:cNvPicPr>
            <a:picLocks noChangeAspect="1"/>
          </p:cNvPicPr>
          <p:nvPr/>
        </p:nvPicPr>
        <p:blipFill>
          <a:blip r:embed="rId2"/>
          <a:stretch>
            <a:fillRect/>
          </a:stretch>
        </p:blipFill>
        <p:spPr>
          <a:xfrm>
            <a:off x="3790353" y="3244472"/>
            <a:ext cx="4220765" cy="1225884"/>
          </a:xfrm>
          <a:prstGeom prst="rect">
            <a:avLst/>
          </a:prstGeom>
        </p:spPr>
      </p:pic>
    </p:spTree>
    <p:extLst>
      <p:ext uri="{BB962C8B-B14F-4D97-AF65-F5344CB8AC3E}">
        <p14:creationId xmlns:p14="http://schemas.microsoft.com/office/powerpoint/2010/main" val="2638878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solution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C7DABFA-3049-44EC-8EA7-0509F86B5FC2}" type="slidenum">
              <a:rPr lang="en-US" smtClean="0"/>
              <a:t>24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02559444"/>
              </p:ext>
            </p:extLst>
          </p:nvPr>
        </p:nvGraphicFramePr>
        <p:xfrm>
          <a:off x="3808630" y="414704"/>
          <a:ext cx="7825351" cy="5626069"/>
        </p:xfrm>
        <a:graphic>
          <a:graphicData uri="http://schemas.openxmlformats.org/presentationml/2006/ole">
            <mc:AlternateContent xmlns:mc="http://schemas.openxmlformats.org/markup-compatibility/2006">
              <mc:Choice xmlns:v="urn:schemas-microsoft-com:vml" Requires="v">
                <p:oleObj spid="_x0000_s24580" name="Equation" r:id="rId3" imgW="3886200" imgH="2793960" progId="Equation.DSMT4">
                  <p:embed/>
                </p:oleObj>
              </mc:Choice>
              <mc:Fallback>
                <p:oleObj name="Equation" r:id="rId3" imgW="3886200" imgH="2793960" progId="Equation.DSMT4">
                  <p:embed/>
                  <p:pic>
                    <p:nvPicPr>
                      <p:cNvPr id="0" name=""/>
                      <p:cNvPicPr/>
                      <p:nvPr/>
                    </p:nvPicPr>
                    <p:blipFill>
                      <a:blip r:embed="rId4"/>
                      <a:stretch>
                        <a:fillRect/>
                      </a:stretch>
                    </p:blipFill>
                    <p:spPr>
                      <a:xfrm>
                        <a:off x="3808630" y="414704"/>
                        <a:ext cx="7825351" cy="5626069"/>
                      </a:xfrm>
                      <a:prstGeom prst="rect">
                        <a:avLst/>
                      </a:prstGeom>
                      <a:solidFill>
                        <a:schemeClr val="bg1"/>
                      </a:solidFill>
                    </p:spPr>
                  </p:pic>
                </p:oleObj>
              </mc:Fallback>
            </mc:AlternateContent>
          </a:graphicData>
        </a:graphic>
      </p:graphicFrame>
      <p:sp>
        <p:nvSpPr>
          <p:cNvPr id="6" name="Rectangle 5"/>
          <p:cNvSpPr/>
          <p:nvPr/>
        </p:nvSpPr>
        <p:spPr>
          <a:xfrm>
            <a:off x="3601329" y="286603"/>
            <a:ext cx="8426548" cy="600165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51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Values for describing the damping of an oscillator</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Three different values are used to describe the behavior of a damped oscillator.</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They are composed of  (1) </a:t>
            </a:r>
            <a:r>
              <a:rPr lang="en-US" sz="2800" b="1" dirty="0" smtClean="0">
                <a:latin typeface="Times New Roman" panose="02020603050405020304" pitchFamily="18" charset="0"/>
                <a:cs typeface="Times New Roman" panose="02020603050405020304" pitchFamily="18" charset="0"/>
              </a:rPr>
              <a:t>Logarithmic decrement</a:t>
            </a:r>
            <a:r>
              <a:rPr lang="en-US" sz="2800" dirty="0" smtClean="0">
                <a:latin typeface="Times New Roman" panose="02020603050405020304" pitchFamily="18" charset="0"/>
                <a:cs typeface="Times New Roman" panose="02020603050405020304" pitchFamily="18" charset="0"/>
              </a:rPr>
              <a:t>, (2) </a:t>
            </a:r>
            <a:r>
              <a:rPr lang="en-US" sz="2800" b="1" dirty="0" smtClean="0">
                <a:latin typeface="Times New Roman" panose="02020603050405020304" pitchFamily="18" charset="0"/>
                <a:cs typeface="Times New Roman" panose="02020603050405020304" pitchFamily="18" charset="0"/>
              </a:rPr>
              <a:t>Relaxation time </a:t>
            </a:r>
            <a:r>
              <a:rPr lang="en-US" sz="2800" dirty="0" smtClean="0">
                <a:latin typeface="Times New Roman" panose="02020603050405020304" pitchFamily="18" charset="0"/>
                <a:cs typeface="Times New Roman" panose="02020603050405020304" pitchFamily="18" charset="0"/>
              </a:rPr>
              <a:t>and (3) </a:t>
            </a:r>
            <a:r>
              <a:rPr lang="en-US" sz="2800" b="1" dirty="0" smtClean="0">
                <a:latin typeface="Times New Roman" panose="02020603050405020304" pitchFamily="18" charset="0"/>
                <a:cs typeface="Times New Roman" panose="02020603050405020304" pitchFamily="18" charset="0"/>
              </a:rPr>
              <a:t>Quality Factor or Q-Value</a:t>
            </a:r>
            <a:r>
              <a:rPr lang="en-US" sz="28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exponential decay factor </a:t>
            </a:r>
            <a:r>
              <a:rPr lang="en-US" sz="2800" b="1" dirty="0" err="1" smtClean="0">
                <a:solidFill>
                  <a:srgbClr val="FF0000"/>
                </a:solidFill>
                <a:latin typeface="Times New Roman" panose="02020603050405020304" pitchFamily="18" charset="0"/>
                <a:cs typeface="Times New Roman" panose="02020603050405020304" pitchFamily="18" charset="0"/>
              </a:rPr>
              <a:t>exp</a:t>
            </a:r>
            <a:r>
              <a:rPr lang="en-US" sz="2800" b="1" dirty="0" smtClean="0">
                <a:solidFill>
                  <a:srgbClr val="FF0000"/>
                </a:solidFill>
                <a:latin typeface="Times New Roman" panose="02020603050405020304" pitchFamily="18" charset="0"/>
                <a:cs typeface="Times New Roman" panose="02020603050405020304" pitchFamily="18" charset="0"/>
              </a:rPr>
              <a:t>(-</a:t>
            </a:r>
            <a:r>
              <a:rPr lang="en-US" sz="2800" b="1" dirty="0" err="1" smtClean="0">
                <a:solidFill>
                  <a:srgbClr val="FF0000"/>
                </a:solidFill>
                <a:latin typeface="Times New Roman" panose="02020603050405020304" pitchFamily="18" charset="0"/>
                <a:cs typeface="Times New Roman" panose="02020603050405020304" pitchFamily="18" charset="0"/>
              </a:rPr>
              <a:t>rt</a:t>
            </a:r>
            <a:r>
              <a:rPr lang="en-US" sz="2800" b="1" dirty="0" smtClean="0">
                <a:solidFill>
                  <a:srgbClr val="FF0000"/>
                </a:solidFill>
                <a:latin typeface="Times New Roman" panose="02020603050405020304" pitchFamily="18" charset="0"/>
                <a:cs typeface="Times New Roman" panose="02020603050405020304" pitchFamily="18" charset="0"/>
              </a:rPr>
              <a:t>/2m) </a:t>
            </a:r>
            <a:r>
              <a:rPr lang="en-US" sz="2800" dirty="0" smtClean="0">
                <a:latin typeface="Times New Roman" panose="02020603050405020304" pitchFamily="18" charset="0"/>
                <a:cs typeface="Times New Roman" panose="02020603050405020304" pitchFamily="18" charset="0"/>
              </a:rPr>
              <a:t>expresses the rates at which the amplitude and energy is reduced.</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25</a:t>
            </a:fld>
            <a:endParaRPr lang="en-US"/>
          </a:p>
        </p:txBody>
      </p:sp>
    </p:spTree>
    <p:extLst>
      <p:ext uri="{BB962C8B-B14F-4D97-AF65-F5344CB8AC3E}">
        <p14:creationId xmlns:p14="http://schemas.microsoft.com/office/powerpoint/2010/main" val="280107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Logarithmic decrement (1)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7175" y="1845734"/>
            <a:ext cx="11752855" cy="4023360"/>
          </a:xfrm>
        </p:spPr>
        <p:txBody>
          <a:bodyPr>
            <a:normAutofit/>
          </a:body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This value represents the rate at which the amplitude decreases with time.</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Suppose the expression of the lightly damped oscillation,</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Given </a:t>
            </a:r>
            <a:r>
              <a:rPr lang="en-US" sz="28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 /2   and at </a:t>
            </a:r>
            <a:r>
              <a:rPr lang="en-US" sz="2800" i="1" dirty="0" smtClean="0">
                <a:latin typeface="Times New Roman" panose="02020603050405020304" pitchFamily="18" charset="0"/>
                <a:cs typeface="Times New Roman" panose="02020603050405020304" pitchFamily="18" charset="0"/>
                <a:sym typeface="Symbol" panose="05050102010706020507" pitchFamily="18" charset="2"/>
              </a:rPr>
              <a:t>t</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 0, </a:t>
            </a:r>
            <a:r>
              <a:rPr lang="en-US" sz="2800" i="1" dirty="0" smtClean="0">
                <a:latin typeface="Times New Roman" panose="02020603050405020304" pitchFamily="18" charset="0"/>
                <a:cs typeface="Times New Roman" panose="02020603050405020304" pitchFamily="18" charset="0"/>
                <a:sym typeface="Symbol" panose="05050102010706020507" pitchFamily="18" charset="2"/>
              </a:rPr>
              <a:t>x </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i="1" dirty="0" smtClean="0">
                <a:latin typeface="Times New Roman" panose="02020603050405020304" pitchFamily="18" charset="0"/>
                <a:cs typeface="Times New Roman" panose="02020603050405020304" pitchFamily="18" charset="0"/>
                <a:sym typeface="Symbol" panose="05050102010706020507" pitchFamily="18" charset="2"/>
              </a:rPr>
              <a:t>A</a:t>
            </a:r>
            <a:r>
              <a:rPr lang="en-US" sz="28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The lightly damped can be described by</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behavior is shown as -------------&gt;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26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247054316"/>
              </p:ext>
            </p:extLst>
          </p:nvPr>
        </p:nvGraphicFramePr>
        <p:xfrm>
          <a:off x="8777287" y="2328051"/>
          <a:ext cx="3125207" cy="563562"/>
        </p:xfrm>
        <a:graphic>
          <a:graphicData uri="http://schemas.openxmlformats.org/presentationml/2006/ole">
            <mc:AlternateContent xmlns:mc="http://schemas.openxmlformats.org/markup-compatibility/2006">
              <mc:Choice xmlns:v="urn:schemas-microsoft-com:vml" Requires="v">
                <p:oleObj spid="_x0000_s10447" name="Equation" r:id="rId4" imgW="1549080" imgH="279360" progId="Equation.DSMT4">
                  <p:embed/>
                </p:oleObj>
              </mc:Choice>
              <mc:Fallback>
                <p:oleObj name="Equation" r:id="rId4" imgW="1549080" imgH="279360" progId="Equation.DSMT4">
                  <p:embed/>
                  <p:pic>
                    <p:nvPicPr>
                      <p:cNvPr id="0" name=""/>
                      <p:cNvPicPr/>
                      <p:nvPr/>
                    </p:nvPicPr>
                    <p:blipFill>
                      <a:blip r:embed="rId5"/>
                      <a:stretch>
                        <a:fillRect/>
                      </a:stretch>
                    </p:blipFill>
                    <p:spPr>
                      <a:xfrm>
                        <a:off x="8777287" y="2328051"/>
                        <a:ext cx="3125207" cy="5635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8328993"/>
              </p:ext>
            </p:extLst>
          </p:nvPr>
        </p:nvGraphicFramePr>
        <p:xfrm>
          <a:off x="1311275" y="4135437"/>
          <a:ext cx="2817813" cy="563563"/>
        </p:xfrm>
        <a:graphic>
          <a:graphicData uri="http://schemas.openxmlformats.org/presentationml/2006/ole">
            <mc:AlternateContent xmlns:mc="http://schemas.openxmlformats.org/markup-compatibility/2006">
              <mc:Choice xmlns:v="urn:schemas-microsoft-com:vml" Requires="v">
                <p:oleObj spid="_x0000_s10448" name="Equation" r:id="rId6" imgW="1396800" imgH="279360" progId="Equation.DSMT4">
                  <p:embed/>
                </p:oleObj>
              </mc:Choice>
              <mc:Fallback>
                <p:oleObj name="Equation" r:id="rId6" imgW="1396800" imgH="279360" progId="Equation.DSMT4">
                  <p:embed/>
                  <p:pic>
                    <p:nvPicPr>
                      <p:cNvPr id="0" name=""/>
                      <p:cNvPicPr/>
                      <p:nvPr/>
                    </p:nvPicPr>
                    <p:blipFill>
                      <a:blip r:embed="rId7"/>
                      <a:stretch>
                        <a:fillRect/>
                      </a:stretch>
                    </p:blipFill>
                    <p:spPr>
                      <a:xfrm>
                        <a:off x="1311275" y="4135437"/>
                        <a:ext cx="2817813" cy="563563"/>
                      </a:xfrm>
                      <a:prstGeom prst="rect">
                        <a:avLst/>
                      </a:prstGeom>
                    </p:spPr>
                  </p:pic>
                </p:oleObj>
              </mc:Fallback>
            </mc:AlternateContent>
          </a:graphicData>
        </a:graphic>
      </p:graphicFrame>
      <p:pic>
        <p:nvPicPr>
          <p:cNvPr id="7" name="Picture 6"/>
          <p:cNvPicPr>
            <a:picLocks noChangeAspect="1"/>
          </p:cNvPicPr>
          <p:nvPr/>
        </p:nvPicPr>
        <p:blipFill>
          <a:blip r:embed="rId8"/>
          <a:stretch>
            <a:fillRect/>
          </a:stretch>
        </p:blipFill>
        <p:spPr>
          <a:xfrm>
            <a:off x="6772275" y="2945303"/>
            <a:ext cx="5419725" cy="3912697"/>
          </a:xfrm>
          <a:prstGeom prst="rect">
            <a:avLst/>
          </a:prstGeom>
          <a:ln w="28575">
            <a:solidFill>
              <a:srgbClr val="FF0000"/>
            </a:solidFill>
          </a:ln>
        </p:spPr>
      </p:pic>
      <p:sp>
        <p:nvSpPr>
          <p:cNvPr id="8" name="Rectangle 7"/>
          <p:cNvSpPr/>
          <p:nvPr/>
        </p:nvSpPr>
        <p:spPr>
          <a:xfrm>
            <a:off x="1814513" y="2945303"/>
            <a:ext cx="671512" cy="483697"/>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45844" y="2945303"/>
            <a:ext cx="604838" cy="537387"/>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14513" y="4215303"/>
            <a:ext cx="2314575" cy="483697"/>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36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05455" y="1889760"/>
            <a:ext cx="10589895"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From the graph in the previous slide, the amplitude at </a:t>
            </a:r>
            <a:r>
              <a:rPr lang="en-US" sz="2400" i="1" dirty="0" smtClean="0">
                <a:latin typeface="Times New Roman" panose="02020603050405020304" pitchFamily="18" charset="0"/>
                <a:cs typeface="Times New Roman" panose="02020603050405020304" pitchFamily="18" charset="0"/>
              </a:rPr>
              <a:t>n</a:t>
            </a:r>
            <a:r>
              <a:rPr lang="en-US" sz="2400" baseline="30000" dirty="0" smtClean="0">
                <a:latin typeface="Times New Roman" panose="02020603050405020304" pitchFamily="18" charset="0"/>
                <a:cs typeface="Times New Roman" panose="02020603050405020304" pitchFamily="18" charset="0"/>
              </a:rPr>
              <a:t>th</a:t>
            </a:r>
            <a:r>
              <a:rPr lang="en-US" sz="2400" dirty="0" smtClean="0">
                <a:latin typeface="Times New Roman" panose="02020603050405020304" pitchFamily="18" charset="0"/>
                <a:cs typeface="Times New Roman" panose="02020603050405020304" pitchFamily="18" charset="0"/>
              </a:rPr>
              <a:t>  period can be 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For example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Notice that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logarithmic decrement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27</a:t>
            </a:fld>
            <a:endParaRPr lang="en-US"/>
          </a:p>
        </p:txBody>
      </p:sp>
      <p:sp>
        <p:nvSpPr>
          <p:cNvPr id="5" name="Title 1"/>
          <p:cNvSpPr txBox="1">
            <a:spLocks/>
          </p:cNvSpPr>
          <p:nvPr/>
        </p:nvSpPr>
        <p:spPr>
          <a:xfrm>
            <a:off x="1249680" y="4390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Logarithmic decrement (2)</a:t>
            </a:r>
            <a:endParaRPr lang="en-US" b="1"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503640856"/>
              </p:ext>
            </p:extLst>
          </p:nvPr>
        </p:nvGraphicFramePr>
        <p:xfrm>
          <a:off x="3925539" y="2371198"/>
          <a:ext cx="2074863" cy="536575"/>
        </p:xfrm>
        <a:graphic>
          <a:graphicData uri="http://schemas.openxmlformats.org/presentationml/2006/ole">
            <mc:AlternateContent xmlns:mc="http://schemas.openxmlformats.org/markup-compatibility/2006">
              <mc:Choice xmlns:v="urn:schemas-microsoft-com:vml" Requires="v">
                <p:oleObj spid="_x0000_s11899" name="Equation" r:id="rId4" imgW="1028520" imgH="266400" progId="Equation.DSMT4">
                  <p:embed/>
                </p:oleObj>
              </mc:Choice>
              <mc:Fallback>
                <p:oleObj name="Equation" r:id="rId4" imgW="1028520" imgH="266400" progId="Equation.DSMT4">
                  <p:embed/>
                  <p:pic>
                    <p:nvPicPr>
                      <p:cNvPr id="0" name=""/>
                      <p:cNvPicPr/>
                      <p:nvPr/>
                    </p:nvPicPr>
                    <p:blipFill>
                      <a:blip r:embed="rId5"/>
                      <a:stretch>
                        <a:fillRect/>
                      </a:stretch>
                    </p:blipFill>
                    <p:spPr>
                      <a:xfrm>
                        <a:off x="3925539" y="2371198"/>
                        <a:ext cx="2074863" cy="5365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94532348"/>
              </p:ext>
            </p:extLst>
          </p:nvPr>
        </p:nvGraphicFramePr>
        <p:xfrm>
          <a:off x="2552352" y="3340517"/>
          <a:ext cx="6610350" cy="536575"/>
        </p:xfrm>
        <a:graphic>
          <a:graphicData uri="http://schemas.openxmlformats.org/presentationml/2006/ole">
            <mc:AlternateContent xmlns:mc="http://schemas.openxmlformats.org/markup-compatibility/2006">
              <mc:Choice xmlns:v="urn:schemas-microsoft-com:vml" Requires="v">
                <p:oleObj spid="_x0000_s11900" name="Equation" r:id="rId6" imgW="3276360" imgH="266400" progId="Equation.DSMT4">
                  <p:embed/>
                </p:oleObj>
              </mc:Choice>
              <mc:Fallback>
                <p:oleObj name="Equation" r:id="rId6" imgW="3276360" imgH="266400" progId="Equation.DSMT4">
                  <p:embed/>
                  <p:pic>
                    <p:nvPicPr>
                      <p:cNvPr id="0" name=""/>
                      <p:cNvPicPr/>
                      <p:nvPr/>
                    </p:nvPicPr>
                    <p:blipFill>
                      <a:blip r:embed="rId7"/>
                      <a:stretch>
                        <a:fillRect/>
                      </a:stretch>
                    </p:blipFill>
                    <p:spPr>
                      <a:xfrm>
                        <a:off x="2552352" y="3340517"/>
                        <a:ext cx="6610350" cy="5365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99347431"/>
              </p:ext>
            </p:extLst>
          </p:nvPr>
        </p:nvGraphicFramePr>
        <p:xfrm>
          <a:off x="6573838" y="2422525"/>
          <a:ext cx="1485900" cy="434975"/>
        </p:xfrm>
        <a:graphic>
          <a:graphicData uri="http://schemas.openxmlformats.org/presentationml/2006/ole">
            <mc:AlternateContent xmlns:mc="http://schemas.openxmlformats.org/markup-compatibility/2006">
              <mc:Choice xmlns:v="urn:schemas-microsoft-com:vml" Requires="v">
                <p:oleObj spid="_x0000_s11901" name="Equation" r:id="rId8" imgW="736560" imgH="215640" progId="Equation.DSMT4">
                  <p:embed/>
                </p:oleObj>
              </mc:Choice>
              <mc:Fallback>
                <p:oleObj name="Equation" r:id="rId8" imgW="736560" imgH="215640" progId="Equation.DSMT4">
                  <p:embed/>
                  <p:pic>
                    <p:nvPicPr>
                      <p:cNvPr id="0" name=""/>
                      <p:cNvPicPr/>
                      <p:nvPr/>
                    </p:nvPicPr>
                    <p:blipFill>
                      <a:blip r:embed="rId9"/>
                      <a:stretch>
                        <a:fillRect/>
                      </a:stretch>
                    </p:blipFill>
                    <p:spPr>
                      <a:xfrm>
                        <a:off x="6573838" y="2422525"/>
                        <a:ext cx="1485900" cy="4349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79873726"/>
              </p:ext>
            </p:extLst>
          </p:nvPr>
        </p:nvGraphicFramePr>
        <p:xfrm>
          <a:off x="3351213" y="4143375"/>
          <a:ext cx="4662487" cy="868363"/>
        </p:xfrm>
        <a:graphic>
          <a:graphicData uri="http://schemas.openxmlformats.org/presentationml/2006/ole">
            <mc:AlternateContent xmlns:mc="http://schemas.openxmlformats.org/markup-compatibility/2006">
              <mc:Choice xmlns:v="urn:schemas-microsoft-com:vml" Requires="v">
                <p:oleObj spid="_x0000_s11902" name="Equation" r:id="rId10" imgW="2311200" imgH="431640" progId="Equation.DSMT4">
                  <p:embed/>
                </p:oleObj>
              </mc:Choice>
              <mc:Fallback>
                <p:oleObj name="Equation" r:id="rId10" imgW="2311200" imgH="431640" progId="Equation.DSMT4">
                  <p:embed/>
                  <p:pic>
                    <p:nvPicPr>
                      <p:cNvPr id="0" name=""/>
                      <p:cNvPicPr/>
                      <p:nvPr/>
                    </p:nvPicPr>
                    <p:blipFill>
                      <a:blip r:embed="rId11"/>
                      <a:stretch>
                        <a:fillRect/>
                      </a:stretch>
                    </p:blipFill>
                    <p:spPr>
                      <a:xfrm>
                        <a:off x="3351213" y="4143375"/>
                        <a:ext cx="4662487" cy="86836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52925797"/>
              </p:ext>
            </p:extLst>
          </p:nvPr>
        </p:nvGraphicFramePr>
        <p:xfrm>
          <a:off x="4426743" y="5261129"/>
          <a:ext cx="2511425" cy="868363"/>
        </p:xfrm>
        <a:graphic>
          <a:graphicData uri="http://schemas.openxmlformats.org/presentationml/2006/ole">
            <mc:AlternateContent xmlns:mc="http://schemas.openxmlformats.org/markup-compatibility/2006">
              <mc:Choice xmlns:v="urn:schemas-microsoft-com:vml" Requires="v">
                <p:oleObj spid="_x0000_s11903" name="Equation" r:id="rId12" imgW="1244520" imgH="431640" progId="Equation.DSMT4">
                  <p:embed/>
                </p:oleObj>
              </mc:Choice>
              <mc:Fallback>
                <p:oleObj name="Equation" r:id="rId12" imgW="1244520" imgH="431640" progId="Equation.DSMT4">
                  <p:embed/>
                  <p:pic>
                    <p:nvPicPr>
                      <p:cNvPr id="0" name=""/>
                      <p:cNvPicPr/>
                      <p:nvPr/>
                    </p:nvPicPr>
                    <p:blipFill>
                      <a:blip r:embed="rId13"/>
                      <a:stretch>
                        <a:fillRect/>
                      </a:stretch>
                    </p:blipFill>
                    <p:spPr>
                      <a:xfrm>
                        <a:off x="4426743" y="5261129"/>
                        <a:ext cx="2511425" cy="86836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132476979"/>
              </p:ext>
            </p:extLst>
          </p:nvPr>
        </p:nvGraphicFramePr>
        <p:xfrm>
          <a:off x="7002225" y="4017696"/>
          <a:ext cx="1057513" cy="559860"/>
        </p:xfrm>
        <a:graphic>
          <a:graphicData uri="http://schemas.openxmlformats.org/presentationml/2006/ole">
            <mc:AlternateContent xmlns:mc="http://schemas.openxmlformats.org/markup-compatibility/2006">
              <mc:Choice xmlns:v="urn:schemas-microsoft-com:vml" Requires="v">
                <p:oleObj spid="_x0000_s11904" name="Equation" r:id="rId14" imgW="431640" imgH="228600" progId="Equation.DSMT4">
                  <p:embed/>
                </p:oleObj>
              </mc:Choice>
              <mc:Fallback>
                <p:oleObj name="Equation" r:id="rId14" imgW="431640" imgH="228600" progId="Equation.DSMT4">
                  <p:embed/>
                  <p:pic>
                    <p:nvPicPr>
                      <p:cNvPr id="0" name=""/>
                      <p:cNvPicPr/>
                      <p:nvPr/>
                    </p:nvPicPr>
                    <p:blipFill>
                      <a:blip r:embed="rId15"/>
                      <a:stretch>
                        <a:fillRect/>
                      </a:stretch>
                    </p:blipFill>
                    <p:spPr>
                      <a:xfrm>
                        <a:off x="7002225" y="4017696"/>
                        <a:ext cx="1057513" cy="559860"/>
                      </a:xfrm>
                      <a:prstGeom prst="rect">
                        <a:avLst/>
                      </a:prstGeom>
                      <a:solidFill>
                        <a:schemeClr val="bg1"/>
                      </a:solidFill>
                      <a:ln>
                        <a:noFill/>
                      </a:ln>
                    </p:spPr>
                  </p:pic>
                </p:oleObj>
              </mc:Fallback>
            </mc:AlternateContent>
          </a:graphicData>
        </a:graphic>
      </p:graphicFrame>
      <p:sp>
        <p:nvSpPr>
          <p:cNvPr id="13" name="Rectangle 12"/>
          <p:cNvSpPr/>
          <p:nvPr/>
        </p:nvSpPr>
        <p:spPr>
          <a:xfrm>
            <a:off x="6938168" y="4108125"/>
            <a:ext cx="1233375" cy="685539"/>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055161376"/>
              </p:ext>
            </p:extLst>
          </p:nvPr>
        </p:nvGraphicFramePr>
        <p:xfrm>
          <a:off x="6126480" y="5329093"/>
          <a:ext cx="811688" cy="709706"/>
        </p:xfrm>
        <a:graphic>
          <a:graphicData uri="http://schemas.openxmlformats.org/presentationml/2006/ole">
            <mc:AlternateContent xmlns:mc="http://schemas.openxmlformats.org/markup-compatibility/2006">
              <mc:Choice xmlns:v="urn:schemas-microsoft-com:vml" Requires="v">
                <p:oleObj spid="_x0000_s11905" name="Equation" r:id="rId16" imgW="393480" imgH="393480" progId="Equation.DSMT4">
                  <p:embed/>
                </p:oleObj>
              </mc:Choice>
              <mc:Fallback>
                <p:oleObj name="Equation" r:id="rId16" imgW="393480" imgH="393480" progId="Equation.DSMT4">
                  <p:embed/>
                  <p:pic>
                    <p:nvPicPr>
                      <p:cNvPr id="0" name=""/>
                      <p:cNvPicPr/>
                      <p:nvPr/>
                    </p:nvPicPr>
                    <p:blipFill>
                      <a:blip r:embed="rId17"/>
                      <a:stretch>
                        <a:fillRect/>
                      </a:stretch>
                    </p:blipFill>
                    <p:spPr>
                      <a:xfrm>
                        <a:off x="6126480" y="5329093"/>
                        <a:ext cx="811688" cy="709706"/>
                      </a:xfrm>
                      <a:prstGeom prst="rect">
                        <a:avLst/>
                      </a:prstGeom>
                      <a:solidFill>
                        <a:schemeClr val="bg1"/>
                      </a:solidFill>
                    </p:spPr>
                  </p:pic>
                </p:oleObj>
              </mc:Fallback>
            </mc:AlternateContent>
          </a:graphicData>
        </a:graphic>
      </p:graphicFrame>
      <p:sp>
        <p:nvSpPr>
          <p:cNvPr id="15" name="Rectangle 14"/>
          <p:cNvSpPr/>
          <p:nvPr/>
        </p:nvSpPr>
        <p:spPr>
          <a:xfrm>
            <a:off x="6170651" y="5271398"/>
            <a:ext cx="723345" cy="800399"/>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4686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Example 2</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0505" y="1845734"/>
            <a:ext cx="11113477" cy="4023360"/>
          </a:xfrm>
        </p:spPr>
        <p:txBody>
          <a:bodyPr>
            <a:normAutofit/>
          </a:bodyPr>
          <a:lstStyle/>
          <a:p>
            <a:r>
              <a:rPr lang="en-US" sz="2400" dirty="0" smtClean="0">
                <a:latin typeface="Times New Roman" panose="02020603050405020304" pitchFamily="18" charset="0"/>
                <a:cs typeface="Times New Roman" panose="02020603050405020304" pitchFamily="18" charset="0"/>
              </a:rPr>
              <a:t>The frequency of   a damped harmonic oscillator is one-half the frequency of the same oscillator with no damping. Find the ratio of the maxima of successive oscillations.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28</a:t>
            </a:fld>
            <a:endParaRPr lang="en-US"/>
          </a:p>
        </p:txBody>
      </p:sp>
      <p:sp>
        <p:nvSpPr>
          <p:cNvPr id="6" name="TextBox 5"/>
          <p:cNvSpPr txBox="1"/>
          <p:nvPr/>
        </p:nvSpPr>
        <p:spPr>
          <a:xfrm>
            <a:off x="520505" y="2743200"/>
            <a:ext cx="8299939"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ratio of the maxima of successive oscillations is given by </a:t>
            </a:r>
            <a:endParaRPr lang="en-US" sz="24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804384906"/>
              </p:ext>
            </p:extLst>
          </p:nvPr>
        </p:nvGraphicFramePr>
        <p:xfrm>
          <a:off x="8449774" y="2463650"/>
          <a:ext cx="1639887" cy="1020763"/>
        </p:xfrm>
        <a:graphic>
          <a:graphicData uri="http://schemas.openxmlformats.org/presentationml/2006/ole">
            <mc:AlternateContent xmlns:mc="http://schemas.openxmlformats.org/markup-compatibility/2006">
              <mc:Choice xmlns:v="urn:schemas-microsoft-com:vml" Requires="v">
                <p:oleObj spid="_x0000_s19593" name="Equation" r:id="rId3" imgW="812520" imgH="507960" progId="Equation.DSMT4">
                  <p:embed/>
                </p:oleObj>
              </mc:Choice>
              <mc:Fallback>
                <p:oleObj name="Equation" r:id="rId3" imgW="812520" imgH="507960" progId="Equation.DSMT4">
                  <p:embed/>
                  <p:pic>
                    <p:nvPicPr>
                      <p:cNvPr id="0" name=""/>
                      <p:cNvPicPr/>
                      <p:nvPr/>
                    </p:nvPicPr>
                    <p:blipFill>
                      <a:blip r:embed="rId4"/>
                      <a:stretch>
                        <a:fillRect/>
                      </a:stretch>
                    </p:blipFill>
                    <p:spPr>
                      <a:xfrm>
                        <a:off x="8449774" y="2463650"/>
                        <a:ext cx="1639887" cy="10207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77141141"/>
              </p:ext>
            </p:extLst>
          </p:nvPr>
        </p:nvGraphicFramePr>
        <p:xfrm>
          <a:off x="2902214" y="3418832"/>
          <a:ext cx="3120991" cy="2974695"/>
        </p:xfrm>
        <a:graphic>
          <a:graphicData uri="http://schemas.openxmlformats.org/presentationml/2006/ole">
            <mc:AlternateContent xmlns:mc="http://schemas.openxmlformats.org/markup-compatibility/2006">
              <mc:Choice xmlns:v="urn:schemas-microsoft-com:vml" Requires="v">
                <p:oleObj spid="_x0000_s19594" name="Equation" r:id="rId5" imgW="1625400" imgH="1549080" progId="Equation.DSMT4">
                  <p:embed/>
                </p:oleObj>
              </mc:Choice>
              <mc:Fallback>
                <p:oleObj name="Equation" r:id="rId5" imgW="1625400" imgH="1549080" progId="Equation.DSMT4">
                  <p:embed/>
                  <p:pic>
                    <p:nvPicPr>
                      <p:cNvPr id="0" name=""/>
                      <p:cNvPicPr/>
                      <p:nvPr/>
                    </p:nvPicPr>
                    <p:blipFill>
                      <a:blip r:embed="rId6"/>
                      <a:stretch>
                        <a:fillRect/>
                      </a:stretch>
                    </p:blipFill>
                    <p:spPr>
                      <a:xfrm>
                        <a:off x="2902214" y="3418832"/>
                        <a:ext cx="3120991" cy="297469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45607472"/>
              </p:ext>
            </p:extLst>
          </p:nvPr>
        </p:nvGraphicFramePr>
        <p:xfrm>
          <a:off x="7057963" y="5279924"/>
          <a:ext cx="2783621" cy="884515"/>
        </p:xfrm>
        <a:graphic>
          <a:graphicData uri="http://schemas.openxmlformats.org/presentationml/2006/ole">
            <mc:AlternateContent xmlns:mc="http://schemas.openxmlformats.org/markup-compatibility/2006">
              <mc:Choice xmlns:v="urn:schemas-microsoft-com:vml" Requires="v">
                <p:oleObj spid="_x0000_s19595" name="Equation" r:id="rId7" imgW="1358640" imgH="431640" progId="Equation.DSMT4">
                  <p:embed/>
                </p:oleObj>
              </mc:Choice>
              <mc:Fallback>
                <p:oleObj name="Equation" r:id="rId7" imgW="1358640" imgH="431640" progId="Equation.DSMT4">
                  <p:embed/>
                  <p:pic>
                    <p:nvPicPr>
                      <p:cNvPr id="0" name=""/>
                      <p:cNvPicPr/>
                      <p:nvPr/>
                    </p:nvPicPr>
                    <p:blipFill>
                      <a:blip r:embed="rId8"/>
                      <a:stretch>
                        <a:fillRect/>
                      </a:stretch>
                    </p:blipFill>
                    <p:spPr>
                      <a:xfrm>
                        <a:off x="7057963" y="5279924"/>
                        <a:ext cx="2783621" cy="884515"/>
                      </a:xfrm>
                      <a:prstGeom prst="rect">
                        <a:avLst/>
                      </a:prstGeom>
                    </p:spPr>
                  </p:pic>
                </p:oleObj>
              </mc:Fallback>
            </mc:AlternateContent>
          </a:graphicData>
        </a:graphic>
      </p:graphicFrame>
      <p:sp>
        <p:nvSpPr>
          <p:cNvPr id="10" name="TextBox 9"/>
          <p:cNvSpPr txBox="1"/>
          <p:nvPr/>
        </p:nvSpPr>
        <p:spPr>
          <a:xfrm>
            <a:off x="7057963" y="3857414"/>
            <a:ext cx="4220308" cy="954107"/>
          </a:xfrm>
          <a:prstGeom prst="rect">
            <a:avLst/>
          </a:prstGeom>
          <a:noFill/>
          <a:ln>
            <a:solidFill>
              <a:srgbClr val="FF0000"/>
            </a:solidFill>
          </a:ln>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This oscillator is classified a highly damped oscillator.</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57944" y="2567625"/>
            <a:ext cx="9777046" cy="849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53787" y="3418493"/>
            <a:ext cx="3348111" cy="2975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94438" y="3592789"/>
            <a:ext cx="5220897" cy="257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55551341"/>
              </p:ext>
            </p:extLst>
          </p:nvPr>
        </p:nvGraphicFramePr>
        <p:xfrm>
          <a:off x="4394200" y="2362200"/>
          <a:ext cx="914400" cy="203200"/>
        </p:xfrm>
        <a:graphic>
          <a:graphicData uri="http://schemas.openxmlformats.org/presentationml/2006/ole">
            <mc:AlternateContent xmlns:mc="http://schemas.openxmlformats.org/markup-compatibility/2006">
              <mc:Choice xmlns:v="urn:schemas-microsoft-com:vml" Requires="v">
                <p:oleObj spid="_x0000_s19596" name="Equation" r:id="rId9" imgW="914400" imgH="203040" progId="Equation.DSMT4">
                  <p:embed/>
                </p:oleObj>
              </mc:Choice>
              <mc:Fallback>
                <p:oleObj name="Equation" r:id="rId9" imgW="914400" imgH="203040" progId="Equation.DSMT4">
                  <p:embed/>
                  <p:pic>
                    <p:nvPicPr>
                      <p:cNvPr id="0" name=""/>
                      <p:cNvPicPr/>
                      <p:nvPr/>
                    </p:nvPicPr>
                    <p:blipFill>
                      <a:blip r:embed="rId10"/>
                      <a:stretch>
                        <a:fillRect/>
                      </a:stretch>
                    </p:blipFill>
                    <p:spPr>
                      <a:xfrm>
                        <a:off x="4394200" y="2362200"/>
                        <a:ext cx="914400" cy="2032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620006514"/>
              </p:ext>
            </p:extLst>
          </p:nvPr>
        </p:nvGraphicFramePr>
        <p:xfrm>
          <a:off x="26010" y="3626669"/>
          <a:ext cx="2361247" cy="1615591"/>
        </p:xfrm>
        <a:graphic>
          <a:graphicData uri="http://schemas.openxmlformats.org/presentationml/2006/ole">
            <mc:AlternateContent xmlns:mc="http://schemas.openxmlformats.org/markup-compatibility/2006">
              <mc:Choice xmlns:v="urn:schemas-microsoft-com:vml" Requires="v">
                <p:oleObj spid="_x0000_s19597" name="Equation" r:id="rId11" imgW="1930320" imgH="1320480" progId="Equation.DSMT4">
                  <p:embed/>
                </p:oleObj>
              </mc:Choice>
              <mc:Fallback>
                <p:oleObj name="Equation" r:id="rId11" imgW="1930320" imgH="1320480" progId="Equation.DSMT4">
                  <p:embed/>
                  <p:pic>
                    <p:nvPicPr>
                      <p:cNvPr id="0" name=""/>
                      <p:cNvPicPr/>
                      <p:nvPr/>
                    </p:nvPicPr>
                    <p:blipFill>
                      <a:blip r:embed="rId12"/>
                      <a:stretch>
                        <a:fillRect/>
                      </a:stretch>
                    </p:blipFill>
                    <p:spPr>
                      <a:xfrm>
                        <a:off x="26010" y="3626669"/>
                        <a:ext cx="2361247" cy="1615591"/>
                      </a:xfrm>
                      <a:prstGeom prst="rect">
                        <a:avLst/>
                      </a:prstGeom>
                      <a:solidFill>
                        <a:srgbClr val="FFFF00"/>
                      </a:solidFill>
                    </p:spPr>
                  </p:pic>
                </p:oleObj>
              </mc:Fallback>
            </mc:AlternateContent>
          </a:graphicData>
        </a:graphic>
      </p:graphicFrame>
      <p:sp>
        <p:nvSpPr>
          <p:cNvPr id="15" name="Rectangle 14"/>
          <p:cNvSpPr/>
          <p:nvPr/>
        </p:nvSpPr>
        <p:spPr>
          <a:xfrm>
            <a:off x="26010" y="3626669"/>
            <a:ext cx="2361247" cy="165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57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C7DABFA-3049-44EC-8EA7-0509F86B5FC2}" type="slidenum">
              <a:rPr lang="en-US" smtClean="0"/>
              <a:t>29</a:t>
            </a:fld>
            <a:endParaRPr lang="en-US"/>
          </a:p>
        </p:txBody>
      </p:sp>
      <p:pic>
        <p:nvPicPr>
          <p:cNvPr id="5" name="Picture 4"/>
          <p:cNvPicPr>
            <a:picLocks noChangeAspect="1"/>
          </p:cNvPicPr>
          <p:nvPr/>
        </p:nvPicPr>
        <p:blipFill rotWithShape="1">
          <a:blip r:embed="rId3"/>
          <a:srcRect l="1731" t="24398" r="37116" b="25321"/>
          <a:stretch/>
        </p:blipFill>
        <p:spPr>
          <a:xfrm>
            <a:off x="436098" y="759657"/>
            <a:ext cx="11053066" cy="5109437"/>
          </a:xfrm>
          <a:prstGeom prst="rect">
            <a:avLst/>
          </a:prstGeom>
        </p:spPr>
      </p:pic>
      <p:sp>
        <p:nvSpPr>
          <p:cNvPr id="6" name="TextBox 5"/>
          <p:cNvSpPr txBox="1"/>
          <p:nvPr/>
        </p:nvSpPr>
        <p:spPr>
          <a:xfrm>
            <a:off x="763796" y="759657"/>
            <a:ext cx="3179299" cy="523220"/>
          </a:xfrm>
          <a:prstGeom prst="rect">
            <a:avLst/>
          </a:prstGeom>
          <a:solidFill>
            <a:schemeClr val="bg1"/>
          </a:solidFill>
          <a:ln>
            <a:noFill/>
          </a:ln>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Example 3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472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450" y="243740"/>
            <a:ext cx="8061008" cy="1450757"/>
          </a:xfrm>
        </p:spPr>
        <p:txBody>
          <a:bodyPr/>
          <a:lstStyle/>
          <a:p>
            <a:r>
              <a:rPr lang="en-US" b="1" dirty="0" smtClean="0">
                <a:latin typeface="Times New Roman" panose="02020603050405020304" pitchFamily="18" charset="0"/>
                <a:cs typeface="Times New Roman" panose="02020603050405020304" pitchFamily="18" charset="0"/>
              </a:rPr>
              <a:t>Simple harmonic oscillator : no damping force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general solution for simple harmonic motion may be written as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corresponding velocity is found to be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trajectory of the oscillator in the phase space becomes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motion repeats itself, a consequence of the conservation of the total energy of the harmonic oscillator.</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70281901"/>
              </p:ext>
            </p:extLst>
          </p:nvPr>
        </p:nvGraphicFramePr>
        <p:xfrm>
          <a:off x="9270597" y="1848626"/>
          <a:ext cx="2357435" cy="436562"/>
        </p:xfrm>
        <a:graphic>
          <a:graphicData uri="http://schemas.openxmlformats.org/presentationml/2006/ole">
            <mc:AlternateContent xmlns:mc="http://schemas.openxmlformats.org/markup-compatibility/2006">
              <mc:Choice xmlns:v="urn:schemas-microsoft-com:vml" Requires="v">
                <p:oleObj spid="_x0000_s16606" name="Equation" r:id="rId3" imgW="1371600" imgH="253800" progId="Equation.DSMT4">
                  <p:embed/>
                </p:oleObj>
              </mc:Choice>
              <mc:Fallback>
                <p:oleObj name="Equation" r:id="rId3" imgW="1371600" imgH="253800" progId="Equation.DSMT4">
                  <p:embed/>
                  <p:pic>
                    <p:nvPicPr>
                      <p:cNvPr id="0" name=""/>
                      <p:cNvPicPr/>
                      <p:nvPr/>
                    </p:nvPicPr>
                    <p:blipFill>
                      <a:blip r:embed="rId4"/>
                      <a:stretch>
                        <a:fillRect/>
                      </a:stretch>
                    </p:blipFill>
                    <p:spPr>
                      <a:xfrm>
                        <a:off x="9270597" y="1848626"/>
                        <a:ext cx="2357435" cy="4365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09245530"/>
              </p:ext>
            </p:extLst>
          </p:nvPr>
        </p:nvGraphicFramePr>
        <p:xfrm>
          <a:off x="6416675" y="2371725"/>
          <a:ext cx="2684463" cy="436563"/>
        </p:xfrm>
        <a:graphic>
          <a:graphicData uri="http://schemas.openxmlformats.org/presentationml/2006/ole">
            <mc:AlternateContent xmlns:mc="http://schemas.openxmlformats.org/markup-compatibility/2006">
              <mc:Choice xmlns:v="urn:schemas-microsoft-com:vml" Requires="v">
                <p:oleObj spid="_x0000_s16607" name="Equation" r:id="rId5" imgW="1562040" imgH="253800" progId="Equation.DSMT4">
                  <p:embed/>
                </p:oleObj>
              </mc:Choice>
              <mc:Fallback>
                <p:oleObj name="Equation" r:id="rId5" imgW="1562040" imgH="253800" progId="Equation.DSMT4">
                  <p:embed/>
                  <p:pic>
                    <p:nvPicPr>
                      <p:cNvPr id="0" name=""/>
                      <p:cNvPicPr/>
                      <p:nvPr/>
                    </p:nvPicPr>
                    <p:blipFill>
                      <a:blip r:embed="rId6"/>
                      <a:stretch>
                        <a:fillRect/>
                      </a:stretch>
                    </p:blipFill>
                    <p:spPr>
                      <a:xfrm>
                        <a:off x="6416675" y="2371725"/>
                        <a:ext cx="2684463" cy="4365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79438134"/>
              </p:ext>
            </p:extLst>
          </p:nvPr>
        </p:nvGraphicFramePr>
        <p:xfrm>
          <a:off x="4399928" y="3431170"/>
          <a:ext cx="1985963" cy="852488"/>
        </p:xfrm>
        <a:graphic>
          <a:graphicData uri="http://schemas.openxmlformats.org/presentationml/2006/ole">
            <mc:AlternateContent xmlns:mc="http://schemas.openxmlformats.org/markup-compatibility/2006">
              <mc:Choice xmlns:v="urn:schemas-microsoft-com:vml" Requires="v">
                <p:oleObj spid="_x0000_s16608" name="Equation" r:id="rId7" imgW="1155600" imgH="495000" progId="Equation.DSMT4">
                  <p:embed/>
                </p:oleObj>
              </mc:Choice>
              <mc:Fallback>
                <p:oleObj name="Equation" r:id="rId7" imgW="1155600" imgH="495000" progId="Equation.DSMT4">
                  <p:embed/>
                  <p:pic>
                    <p:nvPicPr>
                      <p:cNvPr id="0" name=""/>
                      <p:cNvPicPr/>
                      <p:nvPr/>
                    </p:nvPicPr>
                    <p:blipFill>
                      <a:blip r:embed="rId8"/>
                      <a:stretch>
                        <a:fillRect/>
                      </a:stretch>
                    </p:blipFill>
                    <p:spPr>
                      <a:xfrm>
                        <a:off x="4399928" y="3431170"/>
                        <a:ext cx="1985963" cy="852488"/>
                      </a:xfrm>
                      <a:prstGeom prst="rect">
                        <a:avLst/>
                      </a:prstGeom>
                    </p:spPr>
                  </p:pic>
                </p:oleObj>
              </mc:Fallback>
            </mc:AlternateContent>
          </a:graphicData>
        </a:graphic>
      </p:graphicFrame>
      <p:sp>
        <p:nvSpPr>
          <p:cNvPr id="8" name="Rectangle 7"/>
          <p:cNvSpPr/>
          <p:nvPr/>
        </p:nvSpPr>
        <p:spPr>
          <a:xfrm>
            <a:off x="4143375" y="3328988"/>
            <a:ext cx="2500313"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4399928" y="4129088"/>
            <a:ext cx="1985963" cy="1428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257944654"/>
              </p:ext>
            </p:extLst>
          </p:nvPr>
        </p:nvGraphicFramePr>
        <p:xfrm>
          <a:off x="5392908" y="4841928"/>
          <a:ext cx="4648281" cy="1982982"/>
        </p:xfrm>
        <a:graphic>
          <a:graphicData uri="http://schemas.openxmlformats.org/presentationml/2006/ole">
            <mc:AlternateContent xmlns:mc="http://schemas.openxmlformats.org/markup-compatibility/2006">
              <mc:Choice xmlns:v="urn:schemas-microsoft-com:vml" Requires="v">
                <p:oleObj spid="_x0000_s16609" name="Equation" r:id="rId9" imgW="2768400" imgH="1180800" progId="Equation.DSMT4">
                  <p:embed/>
                </p:oleObj>
              </mc:Choice>
              <mc:Fallback>
                <p:oleObj name="Equation" r:id="rId9" imgW="2768400" imgH="1180800" progId="Equation.DSMT4">
                  <p:embed/>
                  <p:pic>
                    <p:nvPicPr>
                      <p:cNvPr id="0" name=""/>
                      <p:cNvPicPr/>
                      <p:nvPr/>
                    </p:nvPicPr>
                    <p:blipFill>
                      <a:blip r:embed="rId10"/>
                      <a:stretch>
                        <a:fillRect/>
                      </a:stretch>
                    </p:blipFill>
                    <p:spPr>
                      <a:xfrm>
                        <a:off x="5392908" y="4841928"/>
                        <a:ext cx="4648281" cy="1982982"/>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159484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99631"/>
            <a:ext cx="10058400" cy="1450757"/>
          </a:xfrm>
        </p:spPr>
        <p:txBody>
          <a:bodyPr/>
          <a:lstStyle/>
          <a:p>
            <a:r>
              <a:rPr lang="en-US" dirty="0" smtClean="0">
                <a:latin typeface="Times New Roman" panose="02020603050405020304" pitchFamily="18" charset="0"/>
                <a:cs typeface="Times New Roman" panose="02020603050405020304" pitchFamily="18" charset="0"/>
              </a:rPr>
              <a:t>Example 4</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Determination of logarithmic decrement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30</a:t>
            </a:fld>
            <a:endParaRPr lang="en-US"/>
          </a:p>
        </p:txBody>
      </p:sp>
      <p:sp>
        <p:nvSpPr>
          <p:cNvPr id="5" name="AutoShape 2" descr="https://qph.fs.quoracdn.net/main-qimg-8d0d93d74824b1adfd9962cbfa0c1b6a.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qph.fs.quoracdn.net/main-qimg-8d0d93d74824b1adfd9962cbfa0c1b6a.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2"/>
          <a:srcRect l="29328" t="15306" r="30485" b="17994"/>
          <a:stretch/>
        </p:blipFill>
        <p:spPr>
          <a:xfrm>
            <a:off x="307975" y="1571414"/>
            <a:ext cx="4899547" cy="4572000"/>
          </a:xfrm>
          <a:prstGeom prst="rect">
            <a:avLst/>
          </a:prstGeom>
        </p:spPr>
      </p:pic>
      <p:sp>
        <p:nvSpPr>
          <p:cNvPr id="9" name="Rectangle 8"/>
          <p:cNvSpPr/>
          <p:nvPr/>
        </p:nvSpPr>
        <p:spPr>
          <a:xfrm>
            <a:off x="2285007" y="6417734"/>
            <a:ext cx="7615451" cy="369332"/>
          </a:xfrm>
          <a:prstGeom prst="rect">
            <a:avLst/>
          </a:prstGeom>
        </p:spPr>
        <p:txBody>
          <a:bodyPr wrap="square">
            <a:spAutoFit/>
          </a:bodyPr>
          <a:lstStyle/>
          <a:p>
            <a:r>
              <a:rPr lang="en-US" dirty="0"/>
              <a:t>https://www.quora.com/What-is-the-use-of-logarithmic-decrement</a:t>
            </a:r>
          </a:p>
        </p:txBody>
      </p:sp>
      <p:pic>
        <p:nvPicPr>
          <p:cNvPr id="6" name="Picture 5"/>
          <p:cNvPicPr>
            <a:picLocks noChangeAspect="1"/>
          </p:cNvPicPr>
          <p:nvPr/>
        </p:nvPicPr>
        <p:blipFill rotWithShape="1">
          <a:blip r:embed="rId3"/>
          <a:srcRect l="14551" t="21524" r="44449" b="38867"/>
          <a:stretch/>
        </p:blipFill>
        <p:spPr>
          <a:xfrm>
            <a:off x="5416062" y="2000478"/>
            <a:ext cx="6400799" cy="3476627"/>
          </a:xfrm>
          <a:prstGeom prst="rect">
            <a:avLst/>
          </a:prstGeom>
        </p:spPr>
      </p:pic>
      <p:sp>
        <p:nvSpPr>
          <p:cNvPr id="11" name="TextBox 10"/>
          <p:cNvSpPr txBox="1"/>
          <p:nvPr/>
        </p:nvSpPr>
        <p:spPr>
          <a:xfrm>
            <a:off x="10199078" y="4375051"/>
            <a:ext cx="1659987" cy="369332"/>
          </a:xfrm>
          <a:prstGeom prst="rect">
            <a:avLst/>
          </a:prstGeom>
          <a:solidFill>
            <a:schemeClr val="bg1"/>
          </a:solidFill>
        </p:spPr>
        <p:txBody>
          <a:bodyPr wrap="square" rtlCol="0">
            <a:spAutoFit/>
          </a:bodyPr>
          <a:lstStyle/>
          <a:p>
            <a:r>
              <a:rPr lang="en-US" dirty="0" smtClean="0"/>
              <a:t>Damping ratio</a:t>
            </a:r>
            <a:endParaRPr lang="en-US" dirty="0"/>
          </a:p>
        </p:txBody>
      </p:sp>
      <p:sp>
        <p:nvSpPr>
          <p:cNvPr id="3" name="TextBox 2"/>
          <p:cNvSpPr txBox="1"/>
          <p:nvPr/>
        </p:nvSpPr>
        <p:spPr>
          <a:xfrm>
            <a:off x="8806110" y="5113640"/>
            <a:ext cx="2785935" cy="646331"/>
          </a:xfrm>
          <a:prstGeom prst="rect">
            <a:avLst/>
          </a:prstGeom>
          <a:noFill/>
          <a:ln>
            <a:solidFill>
              <a:srgbClr val="FF0000"/>
            </a:solidFill>
          </a:ln>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The value corresponds to the underdamping system.</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12" name="Straight Arrow Connector 11"/>
          <p:cNvCxnSpPr>
            <a:stCxn id="3" idx="1"/>
          </p:cNvCxnSpPr>
          <p:nvPr/>
        </p:nvCxnSpPr>
        <p:spPr>
          <a:xfrm flipH="1" flipV="1">
            <a:off x="7610622" y="5172862"/>
            <a:ext cx="1195488" cy="2639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6951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Relaxation time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5788" y="1845734"/>
            <a:ext cx="10569892" cy="4023360"/>
          </a:xfrm>
        </p:spPr>
        <p:txBody>
          <a:bodyPr>
            <a:normAutofit/>
          </a:body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This expresses the damping effect on the motion in terms of the time taken by </a:t>
            </a:r>
            <a:r>
              <a:rPr lang="en-US" sz="2800" b="1" dirty="0" smtClean="0">
                <a:solidFill>
                  <a:srgbClr val="FF0000"/>
                </a:solidFill>
                <a:latin typeface="Times New Roman" panose="02020603050405020304" pitchFamily="18" charset="0"/>
                <a:cs typeface="Times New Roman" panose="02020603050405020304" pitchFamily="18" charset="0"/>
              </a:rPr>
              <a:t>the amplitude to decrease by a factor </a:t>
            </a:r>
            <a:r>
              <a:rPr lang="en-US" sz="2800" dirty="0" smtClean="0">
                <a:latin typeface="Times New Roman" panose="02020603050405020304" pitchFamily="18" charset="0"/>
                <a:cs typeface="Times New Roman" panose="02020603050405020304" pitchFamily="18" charset="0"/>
              </a:rPr>
              <a:t>of ((1/</a:t>
            </a:r>
            <a:r>
              <a:rPr lang="en-US" sz="2800" i="1" dirty="0" smtClean="0">
                <a:latin typeface="Times New Roman" panose="02020603050405020304" pitchFamily="18" charset="0"/>
                <a:cs typeface="Times New Roman" panose="02020603050405020304" pitchFamily="18" charset="0"/>
              </a:rPr>
              <a:t>e</a:t>
            </a:r>
            <a:r>
              <a:rPr lang="en-US" sz="2800" dirty="0" smtClean="0">
                <a:latin typeface="Times New Roman" panose="02020603050405020304" pitchFamily="18" charset="0"/>
                <a:cs typeface="Times New Roman" panose="02020603050405020304" pitchFamily="18" charset="0"/>
              </a:rPr>
              <a:t>) = 0.368) of its original amplitude; </a:t>
            </a:r>
            <a:r>
              <a:rPr lang="en-US" sz="2800" i="1" dirty="0" smtClean="0">
                <a:latin typeface="Times New Roman" panose="02020603050405020304" pitchFamily="18" charset="0"/>
                <a:cs typeface="Times New Roman" panose="02020603050405020304" pitchFamily="18" charset="0"/>
              </a:rPr>
              <a:t>e</a:t>
            </a:r>
            <a:r>
              <a:rPr lang="en-US" sz="2800" dirty="0" smtClean="0">
                <a:latin typeface="Times New Roman" panose="02020603050405020304" pitchFamily="18" charset="0"/>
                <a:cs typeface="Times New Roman" panose="02020603050405020304" pitchFamily="18" charset="0"/>
              </a:rPr>
              <a:t> = 2.718.</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relaxation time or modulus of decay is denoted as </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sym typeface="Symbol" panose="05050102010706020507" pitchFamily="18" charset="2"/>
              </a:rPr>
              <a:t>From the expression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sym typeface="Symbol" panose="05050102010706020507" pitchFamily="18" charset="2"/>
              </a:rPr>
              <a:t>The relaxation time is a measure of how rapidly the motion is damped out by friction. The higher the value of </a:t>
            </a:r>
            <a:r>
              <a:rPr lang="en-US" sz="2800" i="1" dirty="0" smtClean="0">
                <a:latin typeface="Times New Roman" panose="02020603050405020304" pitchFamily="18" charset="0"/>
                <a:cs typeface="Times New Roman" panose="02020603050405020304" pitchFamily="18" charset="0"/>
                <a:sym typeface="Symbol" panose="05050102010706020507" pitchFamily="18" charset="2"/>
              </a:rPr>
              <a:t>r</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the shorter the relaxation time.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31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65169728"/>
              </p:ext>
            </p:extLst>
          </p:nvPr>
        </p:nvGraphicFramePr>
        <p:xfrm>
          <a:off x="4044950" y="3654425"/>
          <a:ext cx="4987925" cy="612775"/>
        </p:xfrm>
        <a:graphic>
          <a:graphicData uri="http://schemas.openxmlformats.org/presentationml/2006/ole">
            <mc:AlternateContent xmlns:mc="http://schemas.openxmlformats.org/markup-compatibility/2006">
              <mc:Choice xmlns:v="urn:schemas-microsoft-com:vml" Requires="v">
                <p:oleObj spid="_x0000_s12384" name="Equation" r:id="rId3" imgW="2171520" imgH="266400" progId="Equation.DSMT4">
                  <p:embed/>
                </p:oleObj>
              </mc:Choice>
              <mc:Fallback>
                <p:oleObj name="Equation" r:id="rId3" imgW="2171520" imgH="266400" progId="Equation.DSMT4">
                  <p:embed/>
                  <p:pic>
                    <p:nvPicPr>
                      <p:cNvPr id="0" name=""/>
                      <p:cNvPicPr/>
                      <p:nvPr/>
                    </p:nvPicPr>
                    <p:blipFill>
                      <a:blip r:embed="rId4"/>
                      <a:stretch>
                        <a:fillRect/>
                      </a:stretch>
                    </p:blipFill>
                    <p:spPr>
                      <a:xfrm>
                        <a:off x="4044950" y="3654425"/>
                        <a:ext cx="4987925" cy="612775"/>
                      </a:xfrm>
                      <a:prstGeom prst="rect">
                        <a:avLst/>
                      </a:prstGeom>
                    </p:spPr>
                  </p:pic>
                </p:oleObj>
              </mc:Fallback>
            </mc:AlternateContent>
          </a:graphicData>
        </a:graphic>
      </p:graphicFrame>
    </p:spTree>
    <p:extLst>
      <p:ext uri="{BB962C8B-B14F-4D97-AF65-F5344CB8AC3E}">
        <p14:creationId xmlns:p14="http://schemas.microsoft.com/office/powerpoint/2010/main" val="2741646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Quality Factor or Q-Value (1)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7175" y="1845734"/>
            <a:ext cx="11644313" cy="4023360"/>
          </a:xfrm>
        </p:spPr>
        <p:txBody>
          <a:bodyPr>
            <a:normAutofit lnSpcReduction="10000"/>
          </a:body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reduction of the </a:t>
            </a:r>
            <a:r>
              <a:rPr lang="en-US" sz="2800" b="1" dirty="0" smtClean="0">
                <a:solidFill>
                  <a:srgbClr val="FF0000"/>
                </a:solidFill>
                <a:latin typeface="Times New Roman" panose="02020603050405020304" pitchFamily="18" charset="0"/>
                <a:cs typeface="Times New Roman" panose="02020603050405020304" pitchFamily="18" charset="0"/>
              </a:rPr>
              <a:t>total energy </a:t>
            </a:r>
            <a:r>
              <a:rPr lang="en-US" sz="2800" dirty="0" smtClean="0">
                <a:latin typeface="Times New Roman" panose="02020603050405020304" pitchFamily="18" charset="0"/>
                <a:cs typeface="Times New Roman" panose="02020603050405020304" pitchFamily="18" charset="0"/>
              </a:rPr>
              <a:t>of the damped oscillator depends on the exponential decay factor given by</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time for the energy </a:t>
            </a:r>
            <a:r>
              <a:rPr lang="en-US" sz="2800" i="1" dirty="0" smtClean="0">
                <a:latin typeface="Times New Roman" panose="02020603050405020304" pitchFamily="18" charset="0"/>
                <a:cs typeface="Times New Roman" panose="02020603050405020304" pitchFamily="18" charset="0"/>
              </a:rPr>
              <a:t>E</a:t>
            </a:r>
            <a:r>
              <a:rPr lang="en-US" sz="2800" dirty="0" smtClean="0">
                <a:latin typeface="Times New Roman" panose="02020603050405020304" pitchFamily="18" charset="0"/>
                <a:cs typeface="Times New Roman" panose="02020603050405020304" pitchFamily="18" charset="0"/>
              </a:rPr>
              <a:t> to decay to </a:t>
            </a:r>
            <a:r>
              <a:rPr lang="en-US" sz="2800" i="1" dirty="0" smtClean="0">
                <a:latin typeface="Times New Roman" panose="02020603050405020304" pitchFamily="18" charset="0"/>
                <a:cs typeface="Times New Roman" panose="02020603050405020304" pitchFamily="18" charset="0"/>
              </a:rPr>
              <a:t>E</a:t>
            </a:r>
            <a:r>
              <a:rPr lang="en-US" sz="2800" baseline="-25000" dirty="0" smtClean="0">
                <a:latin typeface="Times New Roman" panose="02020603050405020304" pitchFamily="18" charset="0"/>
                <a:cs typeface="Times New Roman" panose="02020603050405020304" pitchFamily="18" charset="0"/>
              </a:rPr>
              <a:t>0</a:t>
            </a:r>
            <a:r>
              <a:rPr lang="en-US" sz="2800" i="1" dirty="0" smtClean="0">
                <a:latin typeface="Times New Roman" panose="02020603050405020304" pitchFamily="18" charset="0"/>
                <a:cs typeface="Times New Roman" panose="02020603050405020304" pitchFamily="18" charset="0"/>
              </a:rPr>
              <a:t>e</a:t>
            </a:r>
            <a:r>
              <a:rPr lang="en-US" sz="2800" baseline="30000" dirty="0" smtClean="0">
                <a:latin typeface="Times New Roman" panose="02020603050405020304" pitchFamily="18" charset="0"/>
                <a:cs typeface="Times New Roman" panose="02020603050405020304" pitchFamily="18" charset="0"/>
              </a:rPr>
              <a:t>-1</a:t>
            </a:r>
            <a:r>
              <a:rPr lang="en-US" sz="2800" dirty="0" smtClean="0">
                <a:latin typeface="Times New Roman" panose="02020603050405020304" pitchFamily="18" charset="0"/>
                <a:cs typeface="Times New Roman" panose="02020603050405020304" pitchFamily="18" charset="0"/>
              </a:rPr>
              <a:t> is given by</a:t>
            </a:r>
            <a:r>
              <a:rPr lang="en-US" sz="2800" i="1" dirty="0" smtClean="0">
                <a:latin typeface="Times New Roman" panose="02020603050405020304" pitchFamily="18" charset="0"/>
                <a:cs typeface="Times New Roman" panose="02020603050405020304" pitchFamily="18" charset="0"/>
              </a:rPr>
              <a:t> t </a:t>
            </a:r>
            <a:r>
              <a:rPr lang="en-US" sz="28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m</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r</a:t>
            </a:r>
            <a:r>
              <a:rPr lang="en-US" sz="2800" dirty="0" smtClean="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During this time the oscillator will have vibrated through              .</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ratio is defined as the quality factor                          .</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This </a:t>
            </a:r>
            <a:r>
              <a:rPr lang="en-US" sz="2800" dirty="0" smtClean="0">
                <a:solidFill>
                  <a:srgbClr val="FF0000"/>
                </a:solidFill>
                <a:latin typeface="Times New Roman" panose="02020603050405020304" pitchFamily="18" charset="0"/>
                <a:cs typeface="Times New Roman" panose="02020603050405020304" pitchFamily="18" charset="0"/>
              </a:rPr>
              <a:t>expresses the number of radians</a:t>
            </a:r>
            <a:r>
              <a:rPr lang="en-US" sz="2800" dirty="0" smtClean="0">
                <a:latin typeface="Times New Roman" panose="02020603050405020304" pitchFamily="18" charset="0"/>
                <a:cs typeface="Times New Roman" panose="02020603050405020304" pitchFamily="18" charset="0"/>
              </a:rPr>
              <a:t> through which the damped system oscillates as its energy decays to </a:t>
            </a:r>
            <a:r>
              <a:rPr lang="en-US" sz="2800" i="1" dirty="0">
                <a:latin typeface="Times New Roman" panose="02020603050405020304" pitchFamily="18" charset="0"/>
                <a:cs typeface="Times New Roman" panose="02020603050405020304" pitchFamily="18" charset="0"/>
              </a:rPr>
              <a:t>E</a:t>
            </a:r>
            <a:r>
              <a:rPr lang="en-US" sz="2800" baseline="-25000" dirty="0">
                <a:latin typeface="Times New Roman" panose="02020603050405020304" pitchFamily="18" charset="0"/>
                <a:cs typeface="Times New Roman" panose="02020603050405020304" pitchFamily="18" charset="0"/>
              </a:rPr>
              <a:t>0</a:t>
            </a:r>
            <a:r>
              <a:rPr lang="en-US" sz="2800" i="1" dirty="0">
                <a:latin typeface="Times New Roman" panose="02020603050405020304" pitchFamily="18" charset="0"/>
                <a:cs typeface="Times New Roman" panose="02020603050405020304" pitchFamily="18" charset="0"/>
              </a:rPr>
              <a:t>e</a:t>
            </a:r>
            <a:r>
              <a:rPr lang="en-US" sz="2800" baseline="30000" dirty="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32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939651"/>
              </p:ext>
            </p:extLst>
          </p:nvPr>
        </p:nvGraphicFramePr>
        <p:xfrm>
          <a:off x="4259580" y="2568575"/>
          <a:ext cx="1866900" cy="612775"/>
        </p:xfrm>
        <a:graphic>
          <a:graphicData uri="http://schemas.openxmlformats.org/presentationml/2006/ole">
            <mc:AlternateContent xmlns:mc="http://schemas.openxmlformats.org/markup-compatibility/2006">
              <mc:Choice xmlns:v="urn:schemas-microsoft-com:vml" Requires="v">
                <p:oleObj spid="_x0000_s13594" name="Equation" r:id="rId4" imgW="812520" imgH="266400" progId="Equation.DSMT4">
                  <p:embed/>
                </p:oleObj>
              </mc:Choice>
              <mc:Fallback>
                <p:oleObj name="Equation" r:id="rId4" imgW="812520" imgH="266400" progId="Equation.DSMT4">
                  <p:embed/>
                  <p:pic>
                    <p:nvPicPr>
                      <p:cNvPr id="0" name=""/>
                      <p:cNvPicPr/>
                      <p:nvPr/>
                    </p:nvPicPr>
                    <p:blipFill>
                      <a:blip r:embed="rId5"/>
                      <a:stretch>
                        <a:fillRect/>
                      </a:stretch>
                    </p:blipFill>
                    <p:spPr>
                      <a:xfrm>
                        <a:off x="4259580" y="2568575"/>
                        <a:ext cx="1866900" cy="6127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49520297"/>
              </p:ext>
            </p:extLst>
          </p:nvPr>
        </p:nvGraphicFramePr>
        <p:xfrm>
          <a:off x="8720138" y="3725862"/>
          <a:ext cx="963612" cy="496888"/>
        </p:xfrm>
        <a:graphic>
          <a:graphicData uri="http://schemas.openxmlformats.org/presentationml/2006/ole">
            <mc:AlternateContent xmlns:mc="http://schemas.openxmlformats.org/markup-compatibility/2006">
              <mc:Choice xmlns:v="urn:schemas-microsoft-com:vml" Requires="v">
                <p:oleObj spid="_x0000_s13595" name="Equation" r:id="rId6" imgW="419040" imgH="215640" progId="Equation.DSMT4">
                  <p:embed/>
                </p:oleObj>
              </mc:Choice>
              <mc:Fallback>
                <p:oleObj name="Equation" r:id="rId6" imgW="419040" imgH="215640" progId="Equation.DSMT4">
                  <p:embed/>
                  <p:pic>
                    <p:nvPicPr>
                      <p:cNvPr id="0" name=""/>
                      <p:cNvPicPr/>
                      <p:nvPr/>
                    </p:nvPicPr>
                    <p:blipFill>
                      <a:blip r:embed="rId7"/>
                      <a:stretch>
                        <a:fillRect/>
                      </a:stretch>
                    </p:blipFill>
                    <p:spPr>
                      <a:xfrm>
                        <a:off x="8720138" y="3725862"/>
                        <a:ext cx="963612" cy="49688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4016128"/>
              </p:ext>
            </p:extLst>
          </p:nvPr>
        </p:nvGraphicFramePr>
        <p:xfrm>
          <a:off x="6588124" y="4222750"/>
          <a:ext cx="1606550" cy="496888"/>
        </p:xfrm>
        <a:graphic>
          <a:graphicData uri="http://schemas.openxmlformats.org/presentationml/2006/ole">
            <mc:AlternateContent xmlns:mc="http://schemas.openxmlformats.org/markup-compatibility/2006">
              <mc:Choice xmlns:v="urn:schemas-microsoft-com:vml" Requires="v">
                <p:oleObj spid="_x0000_s13596" name="Equation" r:id="rId8" imgW="698400" imgH="215640" progId="Equation.DSMT4">
                  <p:embed/>
                </p:oleObj>
              </mc:Choice>
              <mc:Fallback>
                <p:oleObj name="Equation" r:id="rId8" imgW="698400" imgH="215640" progId="Equation.DSMT4">
                  <p:embed/>
                  <p:pic>
                    <p:nvPicPr>
                      <p:cNvPr id="0" name=""/>
                      <p:cNvPicPr/>
                      <p:nvPr/>
                    </p:nvPicPr>
                    <p:blipFill>
                      <a:blip r:embed="rId9"/>
                      <a:stretch>
                        <a:fillRect/>
                      </a:stretch>
                    </p:blipFill>
                    <p:spPr>
                      <a:xfrm>
                        <a:off x="6588124" y="4222750"/>
                        <a:ext cx="1606550" cy="496888"/>
                      </a:xfrm>
                      <a:prstGeom prst="rect">
                        <a:avLst/>
                      </a:prstGeom>
                    </p:spPr>
                  </p:pic>
                </p:oleObj>
              </mc:Fallback>
            </mc:AlternateContent>
          </a:graphicData>
        </a:graphic>
      </p:graphicFrame>
    </p:spTree>
    <p:extLst>
      <p:ext uri="{BB962C8B-B14F-4D97-AF65-F5344CB8AC3E}">
        <p14:creationId xmlns:p14="http://schemas.microsoft.com/office/powerpoint/2010/main" val="2943368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925" y="1845734"/>
            <a:ext cx="11288004" cy="4372186"/>
          </a:xfrm>
        </p:spPr>
        <p:txBody>
          <a:bodyPr>
            <a:normAutofit/>
          </a:body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rate of energy loss is given as </a:t>
            </a:r>
            <a:r>
              <a:rPr lang="en-US" sz="2800" dirty="0" err="1" smtClean="0">
                <a:latin typeface="Times New Roman" panose="02020603050405020304" pitchFamily="18" charset="0"/>
                <a:cs typeface="Times New Roman" panose="02020603050405020304" pitchFamily="18" charset="0"/>
              </a:rPr>
              <a:t>d</a:t>
            </a:r>
            <a:r>
              <a:rPr lang="en-US" sz="2800" i="1" dirty="0" err="1" smtClean="0">
                <a:latin typeface="Times New Roman" panose="02020603050405020304" pitchFamily="18" charset="0"/>
                <a:cs typeface="Times New Roman" panose="02020603050405020304" pitchFamily="18" charset="0"/>
              </a:rPr>
              <a:t>E</a:t>
            </a:r>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dt</a:t>
            </a:r>
            <a:r>
              <a:rPr lang="en-US" sz="2800" dirty="0" smtClean="0">
                <a:latin typeface="Times New Roman" panose="02020603050405020304" pitchFamily="18" charset="0"/>
                <a:cs typeface="Times New Roman" panose="02020603050405020304" pitchFamily="18" charset="0"/>
              </a:rPr>
              <a:t> where E = E</a:t>
            </a:r>
            <a:r>
              <a:rPr lang="en-US" sz="2800" baseline="-25000" dirty="0" smtClean="0">
                <a:latin typeface="Times New Roman" panose="02020603050405020304" pitchFamily="18" charset="0"/>
                <a:cs typeface="Times New Roman" panose="02020603050405020304" pitchFamily="18" charset="0"/>
              </a:rPr>
              <a:t>0</a:t>
            </a:r>
            <a:r>
              <a:rPr lang="en-US" sz="2800" dirty="0" smtClean="0">
                <a:latin typeface="Times New Roman" panose="02020603050405020304" pitchFamily="18" charset="0"/>
                <a:cs typeface="Times New Roman" panose="02020603050405020304" pitchFamily="18" charset="0"/>
              </a:rPr>
              <a:t>exp(-</a:t>
            </a:r>
            <a:r>
              <a:rPr lang="en-US" sz="2800" dirty="0" err="1" smtClean="0">
                <a:latin typeface="Times New Roman" panose="02020603050405020304" pitchFamily="18" charset="0"/>
                <a:cs typeface="Times New Roman" panose="02020603050405020304" pitchFamily="18" charset="0"/>
              </a:rPr>
              <a:t>rt</a:t>
            </a:r>
            <a:r>
              <a:rPr lang="en-US" sz="2800" dirty="0" smtClean="0">
                <a:latin typeface="Times New Roman" panose="02020603050405020304" pitchFamily="18" charset="0"/>
                <a:cs typeface="Times New Roman" panose="02020603050405020304" pitchFamily="18" charset="0"/>
              </a:rPr>
              <a:t>/m).</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If a time interval corresponding to the energy decay is given by </a:t>
            </a:r>
            <a:r>
              <a:rPr lang="en-US" sz="2800" i="1"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a:t>
            </a:r>
            <a:r>
              <a:rPr lang="en-US" sz="2800" baseline="300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(equivalent to the period of oscillation), the energy loss becomes  -</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800" i="1" dirty="0" smtClean="0">
                <a:latin typeface="Times New Roman" panose="02020603050405020304" pitchFamily="18" charset="0"/>
                <a:cs typeface="Times New Roman" panose="02020603050405020304" pitchFamily="18" charset="0"/>
                <a:sym typeface="Symbol" panose="05050102010706020507" pitchFamily="18" charset="2"/>
              </a:rPr>
              <a:t>E</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 </a:t>
            </a:r>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d</a:t>
            </a:r>
            <a:r>
              <a:rPr lang="en-US" sz="2800" i="1" dirty="0" err="1" smtClean="0">
                <a:latin typeface="Times New Roman" panose="02020603050405020304" pitchFamily="18" charset="0"/>
                <a:cs typeface="Times New Roman" panose="02020603050405020304" pitchFamily="18" charset="0"/>
              </a:rPr>
              <a:t>E</a:t>
            </a:r>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dt</a:t>
            </a:r>
            <a:r>
              <a:rPr lang="en-US" sz="2800" dirty="0" smtClean="0">
                <a:latin typeface="Times New Roman" panose="02020603050405020304" pitchFamily="18" charset="0"/>
                <a:cs typeface="Times New Roman" panose="02020603050405020304" pitchFamily="18" charset="0"/>
              </a:rPr>
              <a:t>)t’.</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Because </a:t>
            </a:r>
            <a:r>
              <a:rPr lang="en-US" sz="2800" dirty="0" err="1" smtClean="0">
                <a:latin typeface="Times New Roman" panose="02020603050405020304" pitchFamily="18" charset="0"/>
                <a:cs typeface="Times New Roman" panose="02020603050405020304" pitchFamily="18" charset="0"/>
              </a:rPr>
              <a:t>d</a:t>
            </a:r>
            <a:r>
              <a:rPr lang="en-US" sz="2800" i="1" dirty="0" err="1" smtClean="0">
                <a:latin typeface="Times New Roman" panose="02020603050405020304" pitchFamily="18" charset="0"/>
                <a:cs typeface="Times New Roman" panose="02020603050405020304" pitchFamily="18" charset="0"/>
              </a:rPr>
              <a:t>E</a:t>
            </a:r>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dt</a:t>
            </a:r>
            <a:r>
              <a:rPr lang="en-US" sz="2800" dirty="0" smtClean="0">
                <a:latin typeface="Times New Roman" panose="02020603050405020304" pitchFamily="18" charset="0"/>
                <a:cs typeface="Times New Roman" panose="02020603050405020304" pitchFamily="18" charset="0"/>
              </a:rPr>
              <a:t> = </a:t>
            </a:r>
            <a:r>
              <a:rPr lang="en-US" sz="2800" i="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-r/m</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E</a:t>
            </a:r>
            <a:r>
              <a:rPr lang="en-US" sz="2800" baseline="-25000" dirty="0" smtClean="0">
                <a:latin typeface="Times New Roman" panose="02020603050405020304" pitchFamily="18" charset="0"/>
                <a:cs typeface="Times New Roman" panose="02020603050405020304" pitchFamily="18" charset="0"/>
              </a:rPr>
              <a:t>0</a:t>
            </a:r>
            <a:r>
              <a:rPr lang="en-US" sz="2800" i="1" dirty="0" smtClean="0">
                <a:latin typeface="Times New Roman" panose="02020603050405020304" pitchFamily="18" charset="0"/>
                <a:cs typeface="Times New Roman" panose="02020603050405020304" pitchFamily="18" charset="0"/>
              </a:rPr>
              <a:t>e</a:t>
            </a:r>
            <a:r>
              <a:rPr lang="en-US" sz="2800" baseline="30000" dirty="0" smtClean="0">
                <a:latin typeface="Times New Roman" panose="02020603050405020304" pitchFamily="18" charset="0"/>
                <a:cs typeface="Times New Roman" panose="02020603050405020304" pitchFamily="18" charset="0"/>
              </a:rPr>
              <a:t>-rt/m</a:t>
            </a:r>
            <a:r>
              <a:rPr lang="en-US" sz="2800" dirty="0" smtClean="0">
                <a:latin typeface="Times New Roman" panose="02020603050405020304" pitchFamily="18" charset="0"/>
                <a:cs typeface="Times New Roman" panose="02020603050405020304" pitchFamily="18" charset="0"/>
              </a:rPr>
              <a:t> and </a:t>
            </a: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This leads to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In summary, Q is a measure of the rate at which an oscillator loses energy.</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33</a:t>
            </a:fld>
            <a:endParaRPr lang="en-US"/>
          </a:p>
        </p:txBody>
      </p:sp>
      <p:sp>
        <p:nvSpPr>
          <p:cNvPr id="5" name="Title 1"/>
          <p:cNvSpPr txBox="1">
            <a:spLocks/>
          </p:cNvSpPr>
          <p:nvPr/>
        </p:nvSpPr>
        <p:spPr>
          <a:xfrm>
            <a:off x="1306830" y="-11641"/>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Quality Factor or Q-Value (2)</a:t>
            </a:r>
            <a:endParaRPr lang="en-US" b="1"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344154157"/>
              </p:ext>
            </p:extLst>
          </p:nvPr>
        </p:nvGraphicFramePr>
        <p:xfrm>
          <a:off x="5849302" y="3360526"/>
          <a:ext cx="1606550" cy="496888"/>
        </p:xfrm>
        <a:graphic>
          <a:graphicData uri="http://schemas.openxmlformats.org/presentationml/2006/ole">
            <mc:AlternateContent xmlns:mc="http://schemas.openxmlformats.org/markup-compatibility/2006">
              <mc:Choice xmlns:v="urn:schemas-microsoft-com:vml" Requires="v">
                <p:oleObj spid="_x0000_s14599" name="Equation" r:id="rId4" imgW="698400" imgH="215640" progId="Equation.DSMT4">
                  <p:embed/>
                </p:oleObj>
              </mc:Choice>
              <mc:Fallback>
                <p:oleObj name="Equation" r:id="rId4" imgW="698400" imgH="215640" progId="Equation.DSMT4">
                  <p:embed/>
                  <p:pic>
                    <p:nvPicPr>
                      <p:cNvPr id="0" name=""/>
                      <p:cNvPicPr/>
                      <p:nvPr/>
                    </p:nvPicPr>
                    <p:blipFill>
                      <a:blip r:embed="rId5"/>
                      <a:stretch>
                        <a:fillRect/>
                      </a:stretch>
                    </p:blipFill>
                    <p:spPr>
                      <a:xfrm>
                        <a:off x="5849302" y="3360526"/>
                        <a:ext cx="1606550" cy="49688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43428419"/>
              </p:ext>
            </p:extLst>
          </p:nvPr>
        </p:nvGraphicFramePr>
        <p:xfrm>
          <a:off x="3390900" y="4264025"/>
          <a:ext cx="5316538" cy="965200"/>
        </p:xfrm>
        <a:graphic>
          <a:graphicData uri="http://schemas.openxmlformats.org/presentationml/2006/ole">
            <mc:AlternateContent xmlns:mc="http://schemas.openxmlformats.org/markup-compatibility/2006">
              <mc:Choice xmlns:v="urn:schemas-microsoft-com:vml" Requires="v">
                <p:oleObj spid="_x0000_s14600" name="Equation" r:id="rId6" imgW="2311200" imgH="419040" progId="Equation.DSMT4">
                  <p:embed/>
                </p:oleObj>
              </mc:Choice>
              <mc:Fallback>
                <p:oleObj name="Equation" r:id="rId6" imgW="2311200" imgH="419040" progId="Equation.DSMT4">
                  <p:embed/>
                  <p:pic>
                    <p:nvPicPr>
                      <p:cNvPr id="0" name=""/>
                      <p:cNvPicPr/>
                      <p:nvPr/>
                    </p:nvPicPr>
                    <p:blipFill>
                      <a:blip r:embed="rId7"/>
                      <a:stretch>
                        <a:fillRect/>
                      </a:stretch>
                    </p:blipFill>
                    <p:spPr>
                      <a:xfrm>
                        <a:off x="3390900" y="4264025"/>
                        <a:ext cx="5316538" cy="965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35671854"/>
              </p:ext>
            </p:extLst>
          </p:nvPr>
        </p:nvGraphicFramePr>
        <p:xfrm>
          <a:off x="4787900" y="2403475"/>
          <a:ext cx="127000" cy="114300"/>
        </p:xfrm>
        <a:graphic>
          <a:graphicData uri="http://schemas.openxmlformats.org/presentationml/2006/ole">
            <mc:AlternateContent xmlns:mc="http://schemas.openxmlformats.org/markup-compatibility/2006">
              <mc:Choice xmlns:v="urn:schemas-microsoft-com:vml" Requires="v">
                <p:oleObj spid="_x0000_s14601" name="Equation" r:id="rId8" imgW="126720" imgH="114120" progId="Equation.DSMT4">
                  <p:embed/>
                </p:oleObj>
              </mc:Choice>
              <mc:Fallback>
                <p:oleObj name="Equation" r:id="rId8" imgW="126720" imgH="114120" progId="Equation.DSMT4">
                  <p:embed/>
                  <p:pic>
                    <p:nvPicPr>
                      <p:cNvPr id="0" name=""/>
                      <p:cNvPicPr/>
                      <p:nvPr/>
                    </p:nvPicPr>
                    <p:blipFill>
                      <a:blip r:embed="rId9"/>
                      <a:stretch>
                        <a:fillRect/>
                      </a:stretch>
                    </p:blipFill>
                    <p:spPr>
                      <a:xfrm>
                        <a:off x="4787900" y="2403475"/>
                        <a:ext cx="127000" cy="114300"/>
                      </a:xfrm>
                      <a:prstGeom prst="rect">
                        <a:avLst/>
                      </a:prstGeom>
                    </p:spPr>
                  </p:pic>
                </p:oleObj>
              </mc:Fallback>
            </mc:AlternateContent>
          </a:graphicData>
        </a:graphic>
      </p:graphicFrame>
    </p:spTree>
    <p:extLst>
      <p:ext uri="{BB962C8B-B14F-4D97-AF65-F5344CB8AC3E}">
        <p14:creationId xmlns:p14="http://schemas.microsoft.com/office/powerpoint/2010/main" val="312886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Analysis of the Q value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3"/>
            <a:ext cx="10058400" cy="4428457"/>
          </a:xfrm>
        </p:spPr>
        <p:txBody>
          <a:bodyPr/>
          <a:lstStyle/>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amplitude decay follows </a:t>
            </a:r>
            <a:r>
              <a:rPr lang="en-US" dirty="0" err="1" smtClean="0">
                <a:latin typeface="Times New Roman" panose="02020603050405020304" pitchFamily="18" charset="0"/>
                <a:cs typeface="Times New Roman" panose="02020603050405020304" pitchFamily="18" charset="0"/>
              </a:rPr>
              <a:t>exp</a:t>
            </a:r>
            <a:r>
              <a:rPr lang="en-US" dirty="0" smtClean="0">
                <a:latin typeface="Times New Roman" panose="02020603050405020304" pitchFamily="18" charset="0"/>
                <a:cs typeface="Times New Roman" panose="02020603050405020304" pitchFamily="18" charset="0"/>
              </a:rPr>
              <a:t>(-r/2m)t.</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Since energy </a:t>
            </a:r>
            <a:r>
              <a:rPr lang="en-US" dirty="0" smtClean="0">
                <a:latin typeface="Times New Roman" panose="02020603050405020304" pitchFamily="18" charset="0"/>
                <a:cs typeface="Times New Roman" panose="02020603050405020304" pitchFamily="18" charset="0"/>
                <a:sym typeface="Symbol" panose="05050102010706020507" pitchFamily="18" charset="2"/>
              </a:rPr>
              <a:t> amplitude squared, the decay term becomes </a:t>
            </a:r>
            <a:r>
              <a:rPr lang="en-US" dirty="0" err="1" smtClean="0">
                <a:latin typeface="Times New Roman" panose="02020603050405020304" pitchFamily="18" charset="0"/>
                <a:cs typeface="Times New Roman" panose="02020603050405020304" pitchFamily="18" charset="0"/>
                <a:sym typeface="Symbol" panose="05050102010706020507" pitchFamily="18" charset="2"/>
              </a:rPr>
              <a:t>exp</a:t>
            </a:r>
            <a:r>
              <a:rPr lang="en-US" dirty="0" smtClean="0">
                <a:latin typeface="Times New Roman" panose="02020603050405020304" pitchFamily="18" charset="0"/>
                <a:cs typeface="Times New Roman" panose="02020603050405020304" pitchFamily="18" charset="0"/>
                <a:sym typeface="Symbol" panose="05050102010706020507" pitchFamily="18" charset="2"/>
              </a:rPr>
              <a:t>(-r/m)t.</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sym typeface="Symbol" panose="05050102010706020507" pitchFamily="18" charset="2"/>
              </a:rPr>
              <a:t>The time taken for energy to change from </a:t>
            </a:r>
            <a:r>
              <a:rPr lang="en-US" dirty="0" err="1" smtClean="0">
                <a:latin typeface="Times New Roman" panose="02020603050405020304" pitchFamily="18" charset="0"/>
                <a:cs typeface="Times New Roman" panose="02020603050405020304" pitchFamily="18" charset="0"/>
                <a:sym typeface="Symbol" panose="05050102010706020507" pitchFamily="18" charset="2"/>
              </a:rPr>
              <a:t>E</a:t>
            </a:r>
            <a:r>
              <a:rPr lang="en-US" baseline="-25000" dirty="0" err="1" smtClean="0">
                <a:latin typeface="Times New Roman" panose="02020603050405020304" pitchFamily="18" charset="0"/>
                <a:cs typeface="Times New Roman" panose="02020603050405020304" pitchFamily="18" charset="0"/>
                <a:sym typeface="Symbol" panose="05050102010706020507" pitchFamily="18" charset="2"/>
              </a:rPr>
              <a:t>o</a:t>
            </a:r>
            <a:r>
              <a:rPr lang="en-US" dirty="0" err="1" smtClean="0">
                <a:latin typeface="Times New Roman" panose="02020603050405020304" pitchFamily="18" charset="0"/>
                <a:cs typeface="Times New Roman" panose="02020603050405020304" pitchFamily="18" charset="0"/>
                <a:sym typeface="Symbol" panose="05050102010706020507" pitchFamily="18" charset="2"/>
              </a:rPr>
              <a:t>exp</a:t>
            </a:r>
            <a:r>
              <a:rPr lang="en-US" dirty="0" smtClean="0">
                <a:latin typeface="Times New Roman" panose="02020603050405020304" pitchFamily="18" charset="0"/>
                <a:cs typeface="Times New Roman" panose="02020603050405020304" pitchFamily="18" charset="0"/>
                <a:sym typeface="Symbol" panose="05050102010706020507" pitchFamily="18" charset="2"/>
              </a:rPr>
              <a:t>(-r/2m)t to </a:t>
            </a:r>
            <a:r>
              <a:rPr lang="en-US" dirty="0" err="1" smtClean="0">
                <a:latin typeface="Times New Roman" panose="02020603050405020304" pitchFamily="18" charset="0"/>
                <a:cs typeface="Times New Roman" panose="02020603050405020304" pitchFamily="18" charset="0"/>
                <a:sym typeface="Symbol" panose="05050102010706020507" pitchFamily="18" charset="2"/>
              </a:rPr>
              <a:t>E</a:t>
            </a:r>
            <a:r>
              <a:rPr lang="en-US" baseline="-25000" dirty="0" err="1" smtClean="0">
                <a:latin typeface="Times New Roman" panose="02020603050405020304" pitchFamily="18" charset="0"/>
                <a:cs typeface="Times New Roman" panose="02020603050405020304" pitchFamily="18" charset="0"/>
                <a:sym typeface="Symbol" panose="05050102010706020507" pitchFamily="18" charset="2"/>
              </a:rPr>
              <a:t>o</a:t>
            </a:r>
            <a:r>
              <a:rPr lang="en-US" dirty="0" err="1" smtClean="0">
                <a:latin typeface="Times New Roman" panose="02020603050405020304" pitchFamily="18" charset="0"/>
                <a:cs typeface="Times New Roman" panose="02020603050405020304" pitchFamily="18" charset="0"/>
                <a:sym typeface="Symbol" panose="05050102010706020507" pitchFamily="18" charset="2"/>
              </a:rPr>
              <a:t>exp</a:t>
            </a:r>
            <a:r>
              <a:rPr lang="en-US" dirty="0" smtClean="0">
                <a:latin typeface="Times New Roman" panose="02020603050405020304" pitchFamily="18" charset="0"/>
                <a:cs typeface="Times New Roman" panose="02020603050405020304" pitchFamily="18" charset="0"/>
                <a:sym typeface="Symbol" panose="05050102010706020507" pitchFamily="18" charset="2"/>
              </a:rPr>
              <a:t>(-1) is found to be m/r.</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sym typeface="Symbol" panose="05050102010706020507" pitchFamily="18" charset="2"/>
              </a:rPr>
              <a:t>Since over one period ’ corresponding to  2 </a:t>
            </a:r>
            <a:r>
              <a:rPr lang="en-US" dirty="0" err="1" smtClean="0">
                <a:latin typeface="Times New Roman" panose="02020603050405020304" pitchFamily="18" charset="0"/>
                <a:cs typeface="Times New Roman" panose="02020603050405020304" pitchFamily="18" charset="0"/>
                <a:sym typeface="Symbol" panose="05050102010706020507" pitchFamily="18" charset="2"/>
              </a:rPr>
              <a:t>redians</a:t>
            </a:r>
            <a:r>
              <a:rPr lang="en-US" dirty="0" smtClean="0">
                <a:latin typeface="Times New Roman" panose="02020603050405020304" pitchFamily="18" charset="0"/>
                <a:cs typeface="Times New Roman" panose="02020603050405020304" pitchFamily="18" charset="0"/>
                <a:sym typeface="Symbol" panose="05050102010706020507" pitchFamily="18" charset="2"/>
              </a:rPr>
              <a:t> change, </a:t>
            </a: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smtClean="0">
                <a:latin typeface="Times New Roman" panose="02020603050405020304" pitchFamily="18" charset="0"/>
                <a:cs typeface="Times New Roman" panose="02020603050405020304" pitchFamily="18" charset="0"/>
                <a:sym typeface="Symbol" panose="05050102010706020507" pitchFamily="18" charset="2"/>
              </a:rPr>
              <a:t> for m/r  the radian change becomes (2/’)(m/r)  ’m/r. This quantity is known as Q value.</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Now, if we consider the rate of energy change </a:t>
            </a:r>
            <a:r>
              <a:rPr lang="en-US" dirty="0" err="1" smtClean="0">
                <a:latin typeface="Times New Roman" panose="02020603050405020304" pitchFamily="18" charset="0"/>
                <a:cs typeface="Times New Roman" panose="02020603050405020304" pitchFamily="18" charset="0"/>
              </a:rPr>
              <a:t>dE</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dt</a:t>
            </a:r>
            <a:r>
              <a:rPr lang="en-US" dirty="0" smtClean="0">
                <a:latin typeface="Times New Roman" panose="02020603050405020304" pitchFamily="18" charset="0"/>
                <a:cs typeface="Times New Roman" panose="02020603050405020304" pitchFamily="18" charset="0"/>
              </a:rPr>
              <a:t> = (-r/m)</a:t>
            </a:r>
            <a:r>
              <a:rPr lang="en-US" dirty="0" err="1" smtClean="0">
                <a:latin typeface="Times New Roman" panose="02020603050405020304" pitchFamily="18" charset="0"/>
                <a:cs typeface="Times New Roman" panose="02020603050405020304" pitchFamily="18" charset="0"/>
              </a:rPr>
              <a:t>E</a:t>
            </a:r>
            <a:r>
              <a:rPr lang="en-US" baseline="-25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exp</a:t>
            </a:r>
            <a:r>
              <a:rPr lang="en-US" dirty="0" smtClean="0">
                <a:latin typeface="Times New Roman" panose="02020603050405020304" pitchFamily="18" charset="0"/>
                <a:cs typeface="Times New Roman" panose="02020603050405020304" pitchFamily="18" charset="0"/>
              </a:rPr>
              <a:t>(-r/2m)t = (-r/m)E.</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If the time interval </a:t>
            </a:r>
            <a:r>
              <a:rPr lang="en-US" dirty="0" err="1" smtClean="0">
                <a:latin typeface="Times New Roman" panose="02020603050405020304" pitchFamily="18" charset="0"/>
                <a:cs typeface="Times New Roman" panose="02020603050405020304" pitchFamily="18" charset="0"/>
              </a:rPr>
              <a:t>dt</a:t>
            </a:r>
            <a:r>
              <a:rPr lang="en-US" dirty="0" smtClean="0">
                <a:latin typeface="Times New Roman" panose="02020603050405020304" pitchFamily="18" charset="0"/>
                <a:cs typeface="Times New Roman" panose="02020603050405020304" pitchFamily="18" charset="0"/>
              </a:rPr>
              <a:t> is chosen to be </a:t>
            </a:r>
            <a:r>
              <a:rPr lang="en-US" dirty="0" smtClean="0">
                <a:latin typeface="Times New Roman" panose="02020603050405020304" pitchFamily="18" charset="0"/>
                <a:cs typeface="Times New Roman" panose="02020603050405020304" pitchFamily="18" charset="0"/>
                <a:sym typeface="Symbol" panose="05050102010706020507" pitchFamily="18" charset="2"/>
              </a:rPr>
              <a:t>’, </a:t>
            </a:r>
            <a:r>
              <a:rPr lang="en-US" dirty="0" err="1" smtClean="0">
                <a:latin typeface="Times New Roman" panose="02020603050405020304" pitchFamily="18" charset="0"/>
                <a:cs typeface="Times New Roman" panose="02020603050405020304" pitchFamily="18" charset="0"/>
                <a:sym typeface="Symbol" panose="05050102010706020507" pitchFamily="18" charset="2"/>
              </a:rPr>
              <a:t>dE</a:t>
            </a:r>
            <a:r>
              <a:rPr lang="en-US" dirty="0" smtClean="0">
                <a:latin typeface="Times New Roman" panose="02020603050405020304" pitchFamily="18" charset="0"/>
                <a:cs typeface="Times New Roman" panose="02020603050405020304" pitchFamily="18" charset="0"/>
                <a:sym typeface="Symbol" panose="05050102010706020507" pitchFamily="18" charset="2"/>
              </a:rPr>
              <a:t> becomes E (energy loss per cycle) and E becomes a stored energy. </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sym typeface="Symbol" panose="05050102010706020507" pitchFamily="18" charset="2"/>
              </a:rPr>
              <a:t>Therefore, E/-E=m/(r</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smtClean="0">
                <a:latin typeface="Times New Roman" panose="02020603050405020304" pitchFamily="18" charset="0"/>
                <a:cs typeface="Times New Roman" panose="02020603050405020304" pitchFamily="18" charset="0"/>
                <a:sym typeface="Symbol" panose="05050102010706020507" pitchFamily="18" charset="2"/>
              </a:rPr>
              <a:t>’). And due to Q =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smtClean="0">
                <a:latin typeface="Times New Roman" panose="02020603050405020304" pitchFamily="18" charset="0"/>
                <a:cs typeface="Times New Roman" panose="02020603050405020304" pitchFamily="18" charset="0"/>
                <a:sym typeface="Symbol" panose="05050102010706020507" pitchFamily="18" charset="2"/>
              </a:rPr>
              <a:t>’m/r,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E/-</a:t>
            </a:r>
            <a:r>
              <a:rPr lang="en-US"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E=Q/2</a:t>
            </a:r>
            <a:r>
              <a:rPr lang="en-US" dirty="0" smtClean="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sym typeface="Symbol" panose="05050102010706020507" pitchFamily="18" charset="2"/>
              </a:rPr>
              <a:t>The Q value expresses the ratio of the stored energy in an oscillator to the energy lost per cycle.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34</a:t>
            </a:fld>
            <a:endParaRPr lang="en-US"/>
          </a:p>
        </p:txBody>
      </p:sp>
    </p:spTree>
    <p:extLst>
      <p:ext uri="{BB962C8B-B14F-4D97-AF65-F5344CB8AC3E}">
        <p14:creationId xmlns:p14="http://schemas.microsoft.com/office/powerpoint/2010/main" val="1051451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7DABFA-3049-44EC-8EA7-0509F86B5FC2}" type="slidenum">
              <a:rPr lang="en-US" smtClean="0"/>
              <a:t>4</a:t>
            </a:fld>
            <a:endParaRPr lang="en-US"/>
          </a:p>
        </p:txBody>
      </p:sp>
      <p:pic>
        <p:nvPicPr>
          <p:cNvPr id="3074" name="Picture 2" descr="http://www.acs.psu.edu/drussell/Demos/phase-diagram/phase-nodamp.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621" y="1603424"/>
            <a:ext cx="7529846" cy="37649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1369" y="334851"/>
            <a:ext cx="11062953"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Phase space diagram for undamped oscillator</a:t>
            </a:r>
            <a:endParaRPr lang="en-US" sz="4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84364" y="5952067"/>
            <a:ext cx="10024057" cy="369332"/>
          </a:xfrm>
          <a:prstGeom prst="rect">
            <a:avLst/>
          </a:prstGeom>
        </p:spPr>
        <p:txBody>
          <a:bodyPr wrap="square">
            <a:spAutoFit/>
          </a:bodyPr>
          <a:lstStyle/>
          <a:p>
            <a:r>
              <a:rPr lang="en-US" dirty="0"/>
              <a:t>http://www.acs.psu.edu/drussell/Demos/phase-diagram/phase-diagram.html</a:t>
            </a:r>
          </a:p>
        </p:txBody>
      </p:sp>
      <p:sp>
        <p:nvSpPr>
          <p:cNvPr id="7" name="TextBox 6"/>
          <p:cNvSpPr txBox="1"/>
          <p:nvPr/>
        </p:nvSpPr>
        <p:spPr>
          <a:xfrm>
            <a:off x="7803479" y="1603424"/>
            <a:ext cx="4388521"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An object undamped oscillating back and forth along x axis</a:t>
            </a:r>
          </a:p>
          <a:p>
            <a:pPr marL="285750" indent="-28575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Position x(t) (leads/lags)</a:t>
            </a:r>
            <a:r>
              <a:rPr lang="en-US" sz="2400" dirty="0" smtClean="0">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velocity v(t)</a:t>
            </a:r>
            <a:r>
              <a:rPr lang="en-US" sz="2400" dirty="0" smtClean="0">
                <a:latin typeface="Times New Roman" panose="02020603050405020304" pitchFamily="18" charset="0"/>
                <a:cs typeface="Times New Roman" panose="02020603050405020304" pitchFamily="18" charset="0"/>
              </a:rPr>
              <a:t>    by …..rad</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phase diagram plot (phase space) is a combined plot of x(t) and v(t) giving a clockwise ellipse.</a:t>
            </a:r>
          </a:p>
          <a:p>
            <a:pPr marL="342900" indent="-342900">
              <a:buFont typeface="Arial" panose="020B0604020202020204" pitchFamily="34" charset="0"/>
              <a:buChar char="•"/>
            </a:pPr>
            <a:r>
              <a:rPr lang="en-US" sz="2400" b="1" dirty="0" smtClean="0">
                <a:solidFill>
                  <a:srgbClr val="FF0000"/>
                </a:solidFill>
                <a:latin typeface="Times New Roman" panose="02020603050405020304" pitchFamily="18" charset="0"/>
                <a:cs typeface="Times New Roman" panose="02020603050405020304" pitchFamily="18" charset="0"/>
              </a:rPr>
              <a:t>What happens when the amplitude of the motion is differed.?</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Oval 1"/>
          <p:cNvSpPr/>
          <p:nvPr/>
        </p:nvSpPr>
        <p:spPr>
          <a:xfrm>
            <a:off x="10561554" y="2356165"/>
            <a:ext cx="650929" cy="4649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797007985"/>
              </p:ext>
            </p:extLst>
          </p:nvPr>
        </p:nvGraphicFramePr>
        <p:xfrm>
          <a:off x="10406922" y="2588639"/>
          <a:ext cx="299096" cy="713229"/>
        </p:xfrm>
        <a:graphic>
          <a:graphicData uri="http://schemas.openxmlformats.org/presentationml/2006/ole">
            <mc:AlternateContent xmlns:mc="http://schemas.openxmlformats.org/markup-compatibility/2006">
              <mc:Choice xmlns:v="urn:schemas-microsoft-com:vml" Requires="v">
                <p:oleObj spid="_x0000_s20507" name="Equation" r:id="rId5" imgW="164880" imgH="393480" progId="Equation.DSMT4">
                  <p:embed/>
                </p:oleObj>
              </mc:Choice>
              <mc:Fallback>
                <p:oleObj name="Equation" r:id="rId5" imgW="164880" imgH="393480" progId="Equation.DSMT4">
                  <p:embed/>
                  <p:pic>
                    <p:nvPicPr>
                      <p:cNvPr id="0" name=""/>
                      <p:cNvPicPr/>
                      <p:nvPr/>
                    </p:nvPicPr>
                    <p:blipFill>
                      <a:blip r:embed="rId6"/>
                      <a:stretch>
                        <a:fillRect/>
                      </a:stretch>
                    </p:blipFill>
                    <p:spPr>
                      <a:xfrm>
                        <a:off x="10406922" y="2588639"/>
                        <a:ext cx="299096" cy="713229"/>
                      </a:xfrm>
                      <a:prstGeom prst="rect">
                        <a:avLst/>
                      </a:prstGeom>
                    </p:spPr>
                  </p:pic>
                </p:oleObj>
              </mc:Fallback>
            </mc:AlternateContent>
          </a:graphicData>
        </a:graphic>
      </p:graphicFrame>
      <p:sp>
        <p:nvSpPr>
          <p:cNvPr id="8" name="Rectangle 7"/>
          <p:cNvSpPr/>
          <p:nvPr/>
        </p:nvSpPr>
        <p:spPr>
          <a:xfrm>
            <a:off x="7803479" y="4626591"/>
            <a:ext cx="4388521" cy="1583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7"/>
          <a:stretch>
            <a:fillRect/>
          </a:stretch>
        </p:blipFill>
        <p:spPr>
          <a:xfrm>
            <a:off x="8805483" y="4642254"/>
            <a:ext cx="2444728" cy="1692504"/>
          </a:xfrm>
          <a:prstGeom prst="rect">
            <a:avLst/>
          </a:prstGeom>
        </p:spPr>
      </p:pic>
      <p:sp>
        <p:nvSpPr>
          <p:cNvPr id="10" name="Rectangle 9"/>
          <p:cNvSpPr/>
          <p:nvPr/>
        </p:nvSpPr>
        <p:spPr>
          <a:xfrm>
            <a:off x="2554387" y="6455578"/>
            <a:ext cx="8332631" cy="369332"/>
          </a:xfrm>
          <a:prstGeom prst="rect">
            <a:avLst/>
          </a:prstGeom>
        </p:spPr>
        <p:txBody>
          <a:bodyPr wrap="square">
            <a:spAutoFit/>
          </a:bodyPr>
          <a:lstStyle/>
          <a:p>
            <a:r>
              <a:rPr lang="en-US" dirty="0">
                <a:hlinkClick r:id="rId8"/>
              </a:rPr>
              <a:t>http://teacher.pas.rochester.edu/PHY235/LectureNotes/Chapter03/Chapter03.htm</a:t>
            </a:r>
            <a:endParaRPr lang="en-US" dirty="0"/>
          </a:p>
        </p:txBody>
      </p:sp>
    </p:spTree>
    <p:extLst>
      <p:ext uri="{BB962C8B-B14F-4D97-AF65-F5344CB8AC3E}">
        <p14:creationId xmlns:p14="http://schemas.microsoft.com/office/powerpoint/2010/main" val="148686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DABFA-3049-44EC-8EA7-0509F86B5FC2}" type="slidenum">
              <a:rPr lang="en-US" smtClean="0"/>
              <a:t>5</a:t>
            </a:fld>
            <a:endParaRPr lang="en-US"/>
          </a:p>
        </p:txBody>
      </p:sp>
      <p:pic>
        <p:nvPicPr>
          <p:cNvPr id="4098" name="Picture 2" descr="http://www.acs.psu.edu/drussell/Demos/phase-diagram/phase-damp.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4364" y="1523298"/>
            <a:ext cx="7908597" cy="39482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0377" y="334851"/>
            <a:ext cx="11423946"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Phase space diagram for (lightly) damped oscillator</a:t>
            </a:r>
            <a:endParaRPr lang="en-US" sz="4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84364" y="5952067"/>
            <a:ext cx="10024057" cy="369332"/>
          </a:xfrm>
          <a:prstGeom prst="rect">
            <a:avLst/>
          </a:prstGeom>
        </p:spPr>
        <p:txBody>
          <a:bodyPr wrap="square">
            <a:spAutoFit/>
          </a:bodyPr>
          <a:lstStyle/>
          <a:p>
            <a:r>
              <a:rPr lang="en-US" dirty="0"/>
              <a:t>http://www.acs.psu.edu/drussell/Demos/phase-diagram/phase-diagram.html</a:t>
            </a:r>
          </a:p>
        </p:txBody>
      </p:sp>
      <p:sp>
        <p:nvSpPr>
          <p:cNvPr id="3" name="TextBox 2"/>
          <p:cNvSpPr txBox="1"/>
          <p:nvPr/>
        </p:nvSpPr>
        <p:spPr>
          <a:xfrm>
            <a:off x="8192961" y="1181123"/>
            <a:ext cx="3821618"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oscillator loses energy during each cycle.</a:t>
            </a:r>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x(t) and v(t) exponentially decrease in amplitude as time proceeds.</a:t>
            </a:r>
            <a:r>
              <a:rPr lang="en-US" sz="2800" dirty="0"/>
              <a:t> </a:t>
            </a:r>
            <a:endParaRPr lang="en-US" sz="2800" dirty="0" smtClean="0"/>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classical mechanics, </a:t>
            </a:r>
            <a:r>
              <a:rPr lang="en-US" sz="2800" dirty="0" smtClean="0">
                <a:latin typeface="Times New Roman" panose="02020603050405020304" pitchFamily="18" charset="0"/>
                <a:cs typeface="Times New Roman" panose="02020603050405020304" pitchFamily="18" charset="0"/>
              </a:rPr>
              <a:t>this phase space  </a:t>
            </a:r>
            <a:r>
              <a:rPr lang="en-US" sz="2800" dirty="0">
                <a:latin typeface="Times New Roman" panose="02020603050405020304" pitchFamily="18" charset="0"/>
                <a:cs typeface="Times New Roman" panose="02020603050405020304" pitchFamily="18" charset="0"/>
              </a:rPr>
              <a:t>described as an "attractor" </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9950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Damped simple harmonic motion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85146" y="1870100"/>
            <a:ext cx="6356797" cy="4351338"/>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Equation of motion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General solution for the differential equation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Where </a:t>
            </a:r>
            <a:r>
              <a:rPr lang="en-US" sz="2400" i="1" dirty="0" smtClean="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 = time and </a:t>
            </a:r>
            <a:r>
              <a:rPr lang="en-US" sz="2400" i="1" dirty="0" smtClean="0">
                <a:latin typeface="Times New Roman" panose="02020603050405020304" pitchFamily="18" charset="0"/>
                <a:cs typeface="Times New Roman" panose="02020603050405020304" pitchFamily="18" charset="0"/>
              </a:rPr>
              <a:t>C</a:t>
            </a:r>
            <a:r>
              <a:rPr lang="en-US" sz="2400" baseline="-250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C</a:t>
            </a:r>
            <a:r>
              <a:rPr lang="en-US" sz="2400" baseline="-25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are arbitrary constants.</a:t>
            </a:r>
          </a:p>
        </p:txBody>
      </p:sp>
      <p:pic>
        <p:nvPicPr>
          <p:cNvPr id="4" name="Picture 3"/>
          <p:cNvPicPr>
            <a:picLocks noChangeAspect="1"/>
          </p:cNvPicPr>
          <p:nvPr/>
        </p:nvPicPr>
        <p:blipFill>
          <a:blip r:embed="rId4"/>
          <a:stretch>
            <a:fillRect/>
          </a:stretch>
        </p:blipFill>
        <p:spPr>
          <a:xfrm>
            <a:off x="0" y="2121838"/>
            <a:ext cx="5156348" cy="302971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324101672"/>
              </p:ext>
            </p:extLst>
          </p:nvPr>
        </p:nvGraphicFramePr>
        <p:xfrm>
          <a:off x="6622782" y="2338225"/>
          <a:ext cx="2830312" cy="508005"/>
        </p:xfrm>
        <a:graphic>
          <a:graphicData uri="http://schemas.openxmlformats.org/presentationml/2006/ole">
            <mc:AlternateContent xmlns:mc="http://schemas.openxmlformats.org/markup-compatibility/2006">
              <mc:Choice xmlns:v="urn:schemas-microsoft-com:vml" Requires="v">
                <p:oleObj spid="_x0000_s1290" name="Equation" r:id="rId5" imgW="990360" imgH="177480" progId="Equation.DSMT4">
                  <p:embed/>
                </p:oleObj>
              </mc:Choice>
              <mc:Fallback>
                <p:oleObj name="Equation" r:id="rId5" imgW="990360" imgH="177480" progId="Equation.DSMT4">
                  <p:embed/>
                  <p:pic>
                    <p:nvPicPr>
                      <p:cNvPr id="0" name=""/>
                      <p:cNvPicPr/>
                      <p:nvPr/>
                    </p:nvPicPr>
                    <p:blipFill>
                      <a:blip r:embed="rId6"/>
                      <a:stretch>
                        <a:fillRect/>
                      </a:stretch>
                    </p:blipFill>
                    <p:spPr>
                      <a:xfrm>
                        <a:off x="6622782" y="2338225"/>
                        <a:ext cx="2830312" cy="508005"/>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FC7DABFA-3049-44EC-8EA7-0509F86B5FC2}" type="slidenum">
              <a:rPr lang="en-US" smtClean="0"/>
              <a:t>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933976337"/>
              </p:ext>
            </p:extLst>
          </p:nvPr>
        </p:nvGraphicFramePr>
        <p:xfrm>
          <a:off x="5321300" y="3457575"/>
          <a:ext cx="6407150" cy="1230313"/>
        </p:xfrm>
        <a:graphic>
          <a:graphicData uri="http://schemas.openxmlformats.org/presentationml/2006/ole">
            <mc:AlternateContent xmlns:mc="http://schemas.openxmlformats.org/markup-compatibility/2006">
              <mc:Choice xmlns:v="urn:schemas-microsoft-com:vml" Requires="v">
                <p:oleObj spid="_x0000_s1291" name="Equation" r:id="rId7" imgW="2450880" imgH="469800" progId="Equation.DSMT4">
                  <p:embed/>
                </p:oleObj>
              </mc:Choice>
              <mc:Fallback>
                <p:oleObj name="Equation" r:id="rId7" imgW="2450880" imgH="469800" progId="Equation.DSMT4">
                  <p:embed/>
                  <p:pic>
                    <p:nvPicPr>
                      <p:cNvPr id="0" name=""/>
                      <p:cNvPicPr/>
                      <p:nvPr/>
                    </p:nvPicPr>
                    <p:blipFill>
                      <a:blip r:embed="rId8"/>
                      <a:stretch>
                        <a:fillRect/>
                      </a:stretch>
                    </p:blipFill>
                    <p:spPr>
                      <a:xfrm>
                        <a:off x="5321300" y="3457575"/>
                        <a:ext cx="6407150" cy="1230313"/>
                      </a:xfrm>
                      <a:prstGeom prst="rect">
                        <a:avLst/>
                      </a:prstGeom>
                    </p:spPr>
                  </p:pic>
                </p:oleObj>
              </mc:Fallback>
            </mc:AlternateContent>
          </a:graphicData>
        </a:graphic>
      </p:graphicFrame>
    </p:spTree>
    <p:extLst>
      <p:ext uri="{BB962C8B-B14F-4D97-AF65-F5344CB8AC3E}">
        <p14:creationId xmlns:p14="http://schemas.microsoft.com/office/powerpoint/2010/main" val="3065459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Three possible conditions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767129"/>
            <a:ext cx="10058400" cy="4023360"/>
          </a:xfrm>
        </p:spPr>
        <p:txBody>
          <a:bodyPr>
            <a:normAutofit/>
          </a:bodyPr>
          <a:lstStyle/>
          <a:p>
            <a:pPr marL="0" indent="0">
              <a:buNone/>
            </a:pPr>
            <a:r>
              <a:rPr lang="en-US" sz="2800" dirty="0" smtClean="0">
                <a:latin typeface="Times New Roman" panose="02020603050405020304" pitchFamily="18" charset="0"/>
                <a:cs typeface="Times New Roman" panose="02020603050405020304" pitchFamily="18" charset="0"/>
              </a:rPr>
              <a:t>(1) Heavy damping :</a:t>
            </a:r>
          </a:p>
          <a:p>
            <a:pPr marL="514350" indent="-514350">
              <a:buAutoNum type="arabicParenBoth"/>
            </a:pPr>
            <a:endParaRPr lang="en-US" sz="2800" dirty="0" smtClean="0">
              <a:latin typeface="Times New Roman" panose="02020603050405020304" pitchFamily="18" charset="0"/>
              <a:cs typeface="Times New Roman" panose="02020603050405020304" pitchFamily="18" charset="0"/>
            </a:endParaRP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(2) Critically damping: </a:t>
            </a: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(3) Lightly damping: </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664047676"/>
              </p:ext>
            </p:extLst>
          </p:nvPr>
        </p:nvGraphicFramePr>
        <p:xfrm>
          <a:off x="4156075" y="1652588"/>
          <a:ext cx="1939925" cy="531812"/>
        </p:xfrm>
        <a:graphic>
          <a:graphicData uri="http://schemas.openxmlformats.org/presentationml/2006/ole">
            <mc:AlternateContent xmlns:mc="http://schemas.openxmlformats.org/markup-compatibility/2006">
              <mc:Choice xmlns:v="urn:schemas-microsoft-com:vml" Requires="v">
                <p:oleObj spid="_x0000_s3024" name="Equation" r:id="rId4" imgW="927000" imgH="253800" progId="Equation.DSMT4">
                  <p:embed/>
                </p:oleObj>
              </mc:Choice>
              <mc:Fallback>
                <p:oleObj name="Equation" r:id="rId4" imgW="927000" imgH="253800" progId="Equation.DSMT4">
                  <p:embed/>
                  <p:pic>
                    <p:nvPicPr>
                      <p:cNvPr id="0" name=""/>
                      <p:cNvPicPr/>
                      <p:nvPr/>
                    </p:nvPicPr>
                    <p:blipFill>
                      <a:blip r:embed="rId5"/>
                      <a:stretch>
                        <a:fillRect/>
                      </a:stretch>
                    </p:blipFill>
                    <p:spPr>
                      <a:xfrm>
                        <a:off x="4156075" y="1652588"/>
                        <a:ext cx="1939925" cy="53181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20171847"/>
              </p:ext>
            </p:extLst>
          </p:nvPr>
        </p:nvGraphicFramePr>
        <p:xfrm>
          <a:off x="4386263" y="3408363"/>
          <a:ext cx="1924050" cy="527050"/>
        </p:xfrm>
        <a:graphic>
          <a:graphicData uri="http://schemas.openxmlformats.org/presentationml/2006/ole">
            <mc:AlternateContent xmlns:mc="http://schemas.openxmlformats.org/markup-compatibility/2006">
              <mc:Choice xmlns:v="urn:schemas-microsoft-com:vml" Requires="v">
                <p:oleObj spid="_x0000_s3025" name="Equation" r:id="rId6" imgW="927000" imgH="253800" progId="Equation.DSMT4">
                  <p:embed/>
                </p:oleObj>
              </mc:Choice>
              <mc:Fallback>
                <p:oleObj name="Equation" r:id="rId6" imgW="927000" imgH="253800" progId="Equation.DSMT4">
                  <p:embed/>
                  <p:pic>
                    <p:nvPicPr>
                      <p:cNvPr id="0" name=""/>
                      <p:cNvPicPr/>
                      <p:nvPr/>
                    </p:nvPicPr>
                    <p:blipFill>
                      <a:blip r:embed="rId7"/>
                      <a:stretch>
                        <a:fillRect/>
                      </a:stretch>
                    </p:blipFill>
                    <p:spPr>
                      <a:xfrm>
                        <a:off x="4386263" y="3408363"/>
                        <a:ext cx="1924050" cy="5270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60491716"/>
              </p:ext>
            </p:extLst>
          </p:nvPr>
        </p:nvGraphicFramePr>
        <p:xfrm>
          <a:off x="4152900" y="5005388"/>
          <a:ext cx="1957388" cy="544512"/>
        </p:xfrm>
        <a:graphic>
          <a:graphicData uri="http://schemas.openxmlformats.org/presentationml/2006/ole">
            <mc:AlternateContent xmlns:mc="http://schemas.openxmlformats.org/markup-compatibility/2006">
              <mc:Choice xmlns:v="urn:schemas-microsoft-com:vml" Requires="v">
                <p:oleObj spid="_x0000_s3026" name="Equation" r:id="rId8" imgW="914400" imgH="253800" progId="Equation.DSMT4">
                  <p:embed/>
                </p:oleObj>
              </mc:Choice>
              <mc:Fallback>
                <p:oleObj name="Equation" r:id="rId8" imgW="914400" imgH="253800" progId="Equation.DSMT4">
                  <p:embed/>
                  <p:pic>
                    <p:nvPicPr>
                      <p:cNvPr id="0" name=""/>
                      <p:cNvPicPr/>
                      <p:nvPr/>
                    </p:nvPicPr>
                    <p:blipFill>
                      <a:blip r:embed="rId9"/>
                      <a:stretch>
                        <a:fillRect/>
                      </a:stretch>
                    </p:blipFill>
                    <p:spPr>
                      <a:xfrm>
                        <a:off x="4152900" y="5005388"/>
                        <a:ext cx="1957388" cy="5445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988923"/>
              </p:ext>
            </p:extLst>
          </p:nvPr>
        </p:nvGraphicFramePr>
        <p:xfrm>
          <a:off x="2176530" y="2328240"/>
          <a:ext cx="5125792" cy="935474"/>
        </p:xfrm>
        <a:graphic>
          <a:graphicData uri="http://schemas.openxmlformats.org/presentationml/2006/ole">
            <mc:AlternateContent xmlns:mc="http://schemas.openxmlformats.org/markup-compatibility/2006">
              <mc:Choice xmlns:v="urn:schemas-microsoft-com:vml" Requires="v">
                <p:oleObj spid="_x0000_s3027" name="Equation" r:id="rId10" imgW="2577960" imgH="469800" progId="Equation.DSMT4">
                  <p:embed/>
                </p:oleObj>
              </mc:Choice>
              <mc:Fallback>
                <p:oleObj name="Equation" r:id="rId10" imgW="2577960" imgH="469800" progId="Equation.DSMT4">
                  <p:embed/>
                  <p:pic>
                    <p:nvPicPr>
                      <p:cNvPr id="0" name=""/>
                      <p:cNvPicPr/>
                      <p:nvPr/>
                    </p:nvPicPr>
                    <p:blipFill>
                      <a:blip r:embed="rId11"/>
                      <a:stretch>
                        <a:fillRect/>
                      </a:stretch>
                    </p:blipFill>
                    <p:spPr>
                      <a:xfrm>
                        <a:off x="2176530" y="2328240"/>
                        <a:ext cx="5125792" cy="93547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81993326"/>
              </p:ext>
            </p:extLst>
          </p:nvPr>
        </p:nvGraphicFramePr>
        <p:xfrm>
          <a:off x="2127250" y="4446588"/>
          <a:ext cx="4240213" cy="277812"/>
        </p:xfrm>
        <a:graphic>
          <a:graphicData uri="http://schemas.openxmlformats.org/presentationml/2006/ole">
            <mc:AlternateContent xmlns:mc="http://schemas.openxmlformats.org/markup-compatibility/2006">
              <mc:Choice xmlns:v="urn:schemas-microsoft-com:vml" Requires="v">
                <p:oleObj spid="_x0000_s3028" name="Equation" r:id="rId12" imgW="2133360" imgH="139680" progId="Equation.DSMT4">
                  <p:embed/>
                </p:oleObj>
              </mc:Choice>
              <mc:Fallback>
                <p:oleObj name="Equation" r:id="rId12" imgW="2133360" imgH="139680" progId="Equation.DSMT4">
                  <p:embed/>
                  <p:pic>
                    <p:nvPicPr>
                      <p:cNvPr id="0" name=""/>
                      <p:cNvPicPr/>
                      <p:nvPr/>
                    </p:nvPicPr>
                    <p:blipFill>
                      <a:blip r:embed="rId13"/>
                      <a:stretch>
                        <a:fillRect/>
                      </a:stretch>
                    </p:blipFill>
                    <p:spPr>
                      <a:xfrm>
                        <a:off x="2127250" y="4446588"/>
                        <a:ext cx="4240213" cy="27781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45284362"/>
              </p:ext>
            </p:extLst>
          </p:nvPr>
        </p:nvGraphicFramePr>
        <p:xfrm>
          <a:off x="2127250" y="5994400"/>
          <a:ext cx="4240213" cy="277813"/>
        </p:xfrm>
        <a:graphic>
          <a:graphicData uri="http://schemas.openxmlformats.org/presentationml/2006/ole">
            <mc:AlternateContent xmlns:mc="http://schemas.openxmlformats.org/markup-compatibility/2006">
              <mc:Choice xmlns:v="urn:schemas-microsoft-com:vml" Requires="v">
                <p:oleObj spid="_x0000_s3029" name="Equation" r:id="rId14" imgW="2133360" imgH="139680" progId="Equation.DSMT4">
                  <p:embed/>
                </p:oleObj>
              </mc:Choice>
              <mc:Fallback>
                <p:oleObj name="Equation" r:id="rId14" imgW="2133360" imgH="139680" progId="Equation.DSMT4">
                  <p:embed/>
                  <p:pic>
                    <p:nvPicPr>
                      <p:cNvPr id="0" name=""/>
                      <p:cNvPicPr/>
                      <p:nvPr/>
                    </p:nvPicPr>
                    <p:blipFill>
                      <a:blip r:embed="rId15"/>
                      <a:stretch>
                        <a:fillRect/>
                      </a:stretch>
                    </p:blipFill>
                    <p:spPr>
                      <a:xfrm>
                        <a:off x="2127250" y="5994400"/>
                        <a:ext cx="4240213" cy="27781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05353375"/>
              </p:ext>
            </p:extLst>
          </p:nvPr>
        </p:nvGraphicFramePr>
        <p:xfrm>
          <a:off x="3530600" y="3959225"/>
          <a:ext cx="1892300" cy="841375"/>
        </p:xfrm>
        <a:graphic>
          <a:graphicData uri="http://schemas.openxmlformats.org/presentationml/2006/ole">
            <mc:AlternateContent xmlns:mc="http://schemas.openxmlformats.org/markup-compatibility/2006">
              <mc:Choice xmlns:v="urn:schemas-microsoft-com:vml" Requires="v">
                <p:oleObj spid="_x0000_s3030" name="Equation" r:id="rId16" imgW="914400" imgH="406080" progId="Equation.DSMT4">
                  <p:embed/>
                </p:oleObj>
              </mc:Choice>
              <mc:Fallback>
                <p:oleObj name="Equation" r:id="rId16" imgW="914400" imgH="406080" progId="Equation.DSMT4">
                  <p:embed/>
                  <p:pic>
                    <p:nvPicPr>
                      <p:cNvPr id="0" name=""/>
                      <p:cNvPicPr/>
                      <p:nvPr/>
                    </p:nvPicPr>
                    <p:blipFill>
                      <a:blip r:embed="rId17"/>
                      <a:stretch>
                        <a:fillRect/>
                      </a:stretch>
                    </p:blipFill>
                    <p:spPr>
                      <a:xfrm>
                        <a:off x="3530600" y="3959225"/>
                        <a:ext cx="1892300" cy="841375"/>
                      </a:xfrm>
                      <a:prstGeom prst="rect">
                        <a:avLst/>
                      </a:prstGeom>
                      <a:solidFill>
                        <a:schemeClr val="bg1"/>
                      </a:solidFill>
                    </p:spPr>
                  </p:pic>
                </p:oleObj>
              </mc:Fallback>
            </mc:AlternateContent>
          </a:graphicData>
        </a:graphic>
      </p:graphicFrame>
      <p:sp>
        <p:nvSpPr>
          <p:cNvPr id="12" name="Rectangle 11"/>
          <p:cNvSpPr/>
          <p:nvPr/>
        </p:nvSpPr>
        <p:spPr>
          <a:xfrm>
            <a:off x="2584790" y="3989247"/>
            <a:ext cx="3783920" cy="1046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755395951"/>
              </p:ext>
            </p:extLst>
          </p:nvPr>
        </p:nvGraphicFramePr>
        <p:xfrm>
          <a:off x="3008313" y="5573713"/>
          <a:ext cx="4935537" cy="912812"/>
        </p:xfrm>
        <a:graphic>
          <a:graphicData uri="http://schemas.openxmlformats.org/presentationml/2006/ole">
            <mc:AlternateContent xmlns:mc="http://schemas.openxmlformats.org/markup-compatibility/2006">
              <mc:Choice xmlns:v="urn:schemas-microsoft-com:vml" Requires="v">
                <p:oleObj spid="_x0000_s3031" name="Equation" r:id="rId18" imgW="2679480" imgH="495000" progId="Equation.DSMT4">
                  <p:embed/>
                </p:oleObj>
              </mc:Choice>
              <mc:Fallback>
                <p:oleObj name="Equation" r:id="rId18" imgW="2679480" imgH="495000" progId="Equation.DSMT4">
                  <p:embed/>
                  <p:pic>
                    <p:nvPicPr>
                      <p:cNvPr id="0" name=""/>
                      <p:cNvPicPr/>
                      <p:nvPr/>
                    </p:nvPicPr>
                    <p:blipFill>
                      <a:blip r:embed="rId19"/>
                      <a:stretch>
                        <a:fillRect/>
                      </a:stretch>
                    </p:blipFill>
                    <p:spPr>
                      <a:xfrm>
                        <a:off x="3008313" y="5573713"/>
                        <a:ext cx="4935537" cy="912812"/>
                      </a:xfrm>
                      <a:prstGeom prst="rect">
                        <a:avLst/>
                      </a:prstGeom>
                      <a:solidFill>
                        <a:schemeClr val="bg1"/>
                      </a:solidFill>
                    </p:spPr>
                  </p:pic>
                </p:oleObj>
              </mc:Fallback>
            </mc:AlternateContent>
          </a:graphicData>
        </a:graphic>
      </p:graphicFrame>
      <p:sp>
        <p:nvSpPr>
          <p:cNvPr id="14" name="Rectangle 13"/>
          <p:cNvSpPr/>
          <p:nvPr/>
        </p:nvSpPr>
        <p:spPr>
          <a:xfrm>
            <a:off x="2525259" y="5594142"/>
            <a:ext cx="5646057" cy="104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3035300" y="4657057"/>
            <a:ext cx="1985963" cy="1428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145773" y="6231353"/>
            <a:ext cx="1985963" cy="1428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171316" y="5395810"/>
            <a:ext cx="3930612"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Displacement as function of time for a one-dimensional damped oscillator</a:t>
            </a:r>
          </a:p>
        </p:txBody>
      </p:sp>
      <p:pic>
        <p:nvPicPr>
          <p:cNvPr id="20" name="Picture 19"/>
          <p:cNvPicPr>
            <a:picLocks noChangeAspect="1"/>
          </p:cNvPicPr>
          <p:nvPr/>
        </p:nvPicPr>
        <p:blipFill>
          <a:blip r:embed="rId20"/>
          <a:stretch>
            <a:fillRect/>
          </a:stretch>
        </p:blipFill>
        <p:spPr>
          <a:xfrm>
            <a:off x="7974787" y="2180765"/>
            <a:ext cx="4126703" cy="2888692"/>
          </a:xfrm>
          <a:prstGeom prst="rect">
            <a:avLst/>
          </a:prstGeom>
        </p:spPr>
      </p:pic>
      <p:sp>
        <p:nvSpPr>
          <p:cNvPr id="21" name="Rectangle 20"/>
          <p:cNvSpPr/>
          <p:nvPr/>
        </p:nvSpPr>
        <p:spPr>
          <a:xfrm>
            <a:off x="7522608" y="6381249"/>
            <a:ext cx="4673202" cy="369332"/>
          </a:xfrm>
          <a:prstGeom prst="rect">
            <a:avLst/>
          </a:prstGeom>
        </p:spPr>
        <p:txBody>
          <a:bodyPr wrap="none">
            <a:spAutoFit/>
          </a:bodyPr>
          <a:lstStyle/>
          <a:p>
            <a:r>
              <a:rPr lang="en-US" dirty="0">
                <a:hlinkClick r:id="rId21"/>
              </a:rPr>
              <a:t>https://www.quora.com/What-is-damping-ratio</a:t>
            </a:r>
            <a:endParaRPr lang="en-US" dirty="0"/>
          </a:p>
        </p:txBody>
      </p:sp>
    </p:spTree>
    <p:extLst>
      <p:ext uri="{BB962C8B-B14F-4D97-AF65-F5344CB8AC3E}">
        <p14:creationId xmlns:p14="http://schemas.microsoft.com/office/powerpoint/2010/main" val="141460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Heavy damping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3"/>
            <a:ext cx="10058400" cy="4383807"/>
          </a:xfrm>
        </p:spPr>
        <p:txBody>
          <a:bodyPr>
            <a:normAutofit/>
          </a:body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To illustrate the behavior of the heavy damping (over damping), the displacement x(t) can be rewritten as</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Where</a:t>
            </a:r>
          </a:p>
          <a:p>
            <a:pPr>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This represents non-oscillating behavior.</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C7DABFA-3049-44EC-8EA7-0509F86B5FC2}" type="slidenum">
              <a:rPr lang="en-US" smtClean="0"/>
              <a:t>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8356996"/>
              </p:ext>
            </p:extLst>
          </p:nvPr>
        </p:nvGraphicFramePr>
        <p:xfrm>
          <a:off x="3158982" y="2702356"/>
          <a:ext cx="4228316" cy="616116"/>
        </p:xfrm>
        <a:graphic>
          <a:graphicData uri="http://schemas.openxmlformats.org/presentationml/2006/ole">
            <mc:AlternateContent xmlns:mc="http://schemas.openxmlformats.org/markup-compatibility/2006">
              <mc:Choice xmlns:v="urn:schemas-microsoft-com:vml" Requires="v">
                <p:oleObj spid="_x0000_s5380" name="Equation" r:id="rId4" imgW="1917360" imgH="279360" progId="Equation.DSMT4">
                  <p:embed/>
                </p:oleObj>
              </mc:Choice>
              <mc:Fallback>
                <p:oleObj name="Equation" r:id="rId4" imgW="1917360" imgH="279360" progId="Equation.DSMT4">
                  <p:embed/>
                  <p:pic>
                    <p:nvPicPr>
                      <p:cNvPr id="0" name=""/>
                      <p:cNvPicPr/>
                      <p:nvPr/>
                    </p:nvPicPr>
                    <p:blipFill>
                      <a:blip r:embed="rId5"/>
                      <a:stretch>
                        <a:fillRect/>
                      </a:stretch>
                    </p:blipFill>
                    <p:spPr>
                      <a:xfrm>
                        <a:off x="3158982" y="2702356"/>
                        <a:ext cx="4228316" cy="61611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70682088"/>
              </p:ext>
            </p:extLst>
          </p:nvPr>
        </p:nvGraphicFramePr>
        <p:xfrm>
          <a:off x="2777059" y="3426845"/>
          <a:ext cx="3694112" cy="1903413"/>
        </p:xfrm>
        <a:graphic>
          <a:graphicData uri="http://schemas.openxmlformats.org/presentationml/2006/ole">
            <mc:AlternateContent xmlns:mc="http://schemas.openxmlformats.org/markup-compatibility/2006">
              <mc:Choice xmlns:v="urn:schemas-microsoft-com:vml" Requires="v">
                <p:oleObj spid="_x0000_s5381" name="Equation" r:id="rId6" imgW="1676160" imgH="863280" progId="Equation.DSMT4">
                  <p:embed/>
                </p:oleObj>
              </mc:Choice>
              <mc:Fallback>
                <p:oleObj name="Equation" r:id="rId6" imgW="1676160" imgH="863280" progId="Equation.DSMT4">
                  <p:embed/>
                  <p:pic>
                    <p:nvPicPr>
                      <p:cNvPr id="0" name=""/>
                      <p:cNvPicPr/>
                      <p:nvPr/>
                    </p:nvPicPr>
                    <p:blipFill>
                      <a:blip r:embed="rId7"/>
                      <a:stretch>
                        <a:fillRect/>
                      </a:stretch>
                    </p:blipFill>
                    <p:spPr>
                      <a:xfrm>
                        <a:off x="2777059" y="3426845"/>
                        <a:ext cx="3694112" cy="1903413"/>
                      </a:xfrm>
                      <a:prstGeom prst="rect">
                        <a:avLst/>
                      </a:prstGeom>
                    </p:spPr>
                  </p:pic>
                </p:oleObj>
              </mc:Fallback>
            </mc:AlternateContent>
          </a:graphicData>
        </a:graphic>
      </p:graphicFrame>
      <p:pic>
        <p:nvPicPr>
          <p:cNvPr id="5131" name="Picture 11" descr="http://calculus.seas.upenn.edu/uploads/Main/Hyperboli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0544" y="2623560"/>
            <a:ext cx="3312941" cy="331294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979591" y="6044874"/>
            <a:ext cx="6467167" cy="369332"/>
          </a:xfrm>
          <a:prstGeom prst="rect">
            <a:avLst/>
          </a:prstGeom>
        </p:spPr>
        <p:txBody>
          <a:bodyPr wrap="square">
            <a:spAutoFit/>
          </a:bodyPr>
          <a:lstStyle/>
          <a:p>
            <a:r>
              <a:rPr lang="en-US" dirty="0"/>
              <a:t>http://calculus.seas.upenn.edu/?n=Main.ComputingTaylorSeries</a:t>
            </a:r>
          </a:p>
        </p:txBody>
      </p:sp>
    </p:spTree>
    <p:extLst>
      <p:ext uri="{BB962C8B-B14F-4D97-AF65-F5344CB8AC3E}">
        <p14:creationId xmlns:p14="http://schemas.microsoft.com/office/powerpoint/2010/main" val="2630675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Derivation of the heavy damping displacement x</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C7DABFA-3049-44EC-8EA7-0509F86B5FC2}" type="slidenum">
              <a:rPr lang="en-US" smtClean="0"/>
              <a:t>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33290084"/>
              </p:ext>
            </p:extLst>
          </p:nvPr>
        </p:nvGraphicFramePr>
        <p:xfrm>
          <a:off x="2017078" y="2088145"/>
          <a:ext cx="7747000" cy="3538538"/>
        </p:xfrm>
        <a:graphic>
          <a:graphicData uri="http://schemas.openxmlformats.org/presentationml/2006/ole">
            <mc:AlternateContent xmlns:mc="http://schemas.openxmlformats.org/markup-compatibility/2006">
              <mc:Choice xmlns:v="urn:schemas-microsoft-com:vml" Requires="v">
                <p:oleObj spid="_x0000_s21527" name="Equation" r:id="rId3" imgW="3974760" imgH="1815840" progId="Equation.DSMT4">
                  <p:embed/>
                </p:oleObj>
              </mc:Choice>
              <mc:Fallback>
                <p:oleObj name="Equation" r:id="rId3" imgW="3974760" imgH="1815840" progId="Equation.DSMT4">
                  <p:embed/>
                  <p:pic>
                    <p:nvPicPr>
                      <p:cNvPr id="0" name=""/>
                      <p:cNvPicPr/>
                      <p:nvPr/>
                    </p:nvPicPr>
                    <p:blipFill>
                      <a:blip r:embed="rId4"/>
                      <a:stretch>
                        <a:fillRect/>
                      </a:stretch>
                    </p:blipFill>
                    <p:spPr>
                      <a:xfrm>
                        <a:off x="2017078" y="2088145"/>
                        <a:ext cx="7747000" cy="3538538"/>
                      </a:xfrm>
                      <a:prstGeom prst="rect">
                        <a:avLst/>
                      </a:prstGeom>
                    </p:spPr>
                  </p:pic>
                </p:oleObj>
              </mc:Fallback>
            </mc:AlternateContent>
          </a:graphicData>
        </a:graphic>
      </p:graphicFrame>
    </p:spTree>
    <p:extLst>
      <p:ext uri="{BB962C8B-B14F-4D97-AF65-F5344CB8AC3E}">
        <p14:creationId xmlns:p14="http://schemas.microsoft.com/office/powerpoint/2010/main" val="42010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3200</TotalTime>
  <Words>2409</Words>
  <Application>Microsoft Office PowerPoint</Application>
  <PresentationFormat>Widescreen</PresentationFormat>
  <Paragraphs>281</Paragraphs>
  <Slides>34</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Calibri</vt:lpstr>
      <vt:lpstr>Calibri Light</vt:lpstr>
      <vt:lpstr>Cordia New</vt:lpstr>
      <vt:lpstr>Symbol</vt:lpstr>
      <vt:lpstr>Times New Roman</vt:lpstr>
      <vt:lpstr>Retrospect</vt:lpstr>
      <vt:lpstr>Equation</vt:lpstr>
      <vt:lpstr>Damped simple harmonic motion</vt:lpstr>
      <vt:lpstr>Phase space</vt:lpstr>
      <vt:lpstr>Simple harmonic oscillator : no damping force</vt:lpstr>
      <vt:lpstr>PowerPoint Presentation</vt:lpstr>
      <vt:lpstr>PowerPoint Presentation</vt:lpstr>
      <vt:lpstr>Damped simple harmonic motion</vt:lpstr>
      <vt:lpstr>Three possible conditions</vt:lpstr>
      <vt:lpstr>Heavy damping</vt:lpstr>
      <vt:lpstr>Derivation of the heavy damping displacement x</vt:lpstr>
      <vt:lpstr>Heavy damping graph</vt:lpstr>
      <vt:lpstr>Critically damping</vt:lpstr>
      <vt:lpstr>Comparison between heavy damping and critical damping</vt:lpstr>
      <vt:lpstr>Lightly damping</vt:lpstr>
      <vt:lpstr>Analysis of the lightly damping displacement</vt:lpstr>
      <vt:lpstr>Derivation of lightly damping displacement x</vt:lpstr>
      <vt:lpstr>Differences between the undamped oscillation and underdamped oscillation</vt:lpstr>
      <vt:lpstr>Plasma oscillations-what is plasma?</vt:lpstr>
      <vt:lpstr>Plasma oscillation : the ionosphere</vt:lpstr>
      <vt:lpstr>Plasma oscillations : Plasma characteristics</vt:lpstr>
      <vt:lpstr>Plasma oscillation : the analysis</vt:lpstr>
      <vt:lpstr>Energy Consideration</vt:lpstr>
      <vt:lpstr>Damping ratio</vt:lpstr>
      <vt:lpstr>What is  the damping ratio ?</vt:lpstr>
      <vt:lpstr>solution</vt:lpstr>
      <vt:lpstr>Values for describing the damping of an oscillator</vt:lpstr>
      <vt:lpstr>Logarithmic decrement (1)</vt:lpstr>
      <vt:lpstr>PowerPoint Presentation</vt:lpstr>
      <vt:lpstr>Example 2</vt:lpstr>
      <vt:lpstr>PowerPoint Presentation</vt:lpstr>
      <vt:lpstr>Example 4 Determination of logarithmic decrement</vt:lpstr>
      <vt:lpstr>Relaxation time</vt:lpstr>
      <vt:lpstr>Quality Factor or Q-Value (1)</vt:lpstr>
      <vt:lpstr>PowerPoint Presentation</vt:lpstr>
      <vt:lpstr>Analysis of the Q value</vt:lpstr>
    </vt:vector>
  </TitlesOfParts>
  <Company>Mahidol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rachapak.chi@gmail.com</dc:creator>
  <cp:lastModifiedBy>rachapak.chi@gmail.com</cp:lastModifiedBy>
  <cp:revision>179</cp:revision>
  <dcterms:created xsi:type="dcterms:W3CDTF">2016-08-26T12:32:57Z</dcterms:created>
  <dcterms:modified xsi:type="dcterms:W3CDTF">2019-08-26T21:53:41Z</dcterms:modified>
</cp:coreProperties>
</file>